
<file path=[Content_Types].xml><?xml version="1.0" encoding="utf-8"?>
<Types xmlns="http://schemas.openxmlformats.org/package/2006/content-types">
  <Default Extension="bin" ContentType="application/vnd.openxmlformats-officedocument.spreadsheetml.printerSettings"/>
  <Default Extension="png" ContentType="image/png"/>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3.xml" ContentType="application/vnd.openxmlformats-officedocument.customXmlProperties+xml"/>
  <Override PartName="/customXml/itemProps2.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codeName="ThisWorkbook" autoCompressPictures="0" defaultThemeVersion="124226"/>
  <mc:AlternateContent xmlns:mc="http://schemas.openxmlformats.org/markup-compatibility/2006">
    <mc:Choice Requires="x15">
      <x15ac:absPath xmlns:x15ac="http://schemas.microsoft.com/office/spreadsheetml/2010/11/ac" url="\\reso.local\Autorite\SU_Solvabilite\D_Surveillance_Assureurs\_Publications-SES\Site internet\2025\2025-05-28\ANGLAIS\Trust companies and saving companies\4.Operating Cash Flow Statement (OCFS)\"/>
    </mc:Choice>
  </mc:AlternateContent>
  <xr:revisionPtr revIDLastSave="0" documentId="13_ncr:1_{D22AC404-A72F-48FA-9F1F-3CA81F8663C3}" xr6:coauthVersionLast="47" xr6:coauthVersionMax="47" xr10:uidLastSave="{00000000-0000-0000-0000-000000000000}"/>
  <workbookProtection workbookAlgorithmName="SHA-512" workbookHashValue="Wkg1llV0J8uXuzrpbPyOV0elEu+ts8CLgVxLD4Ysc0Ik+TnRow0DOd653yqYNcg6pWYuoB7KFCg94Sw81Mqk+g==" workbookSaltValue="l5dGLtxQXp6NCdT2HBuXtA==" workbookSpinCount="100000" lockStructure="1"/>
  <bookViews>
    <workbookView xWindow="28680" yWindow="-6120" windowWidth="29040" windowHeight="15840" tabRatio="599" xr2:uid="{00000000-000D-0000-FFFF-FFFF00000000}"/>
  </bookViews>
  <sheets>
    <sheet name="Page titre" sheetId="12" r:id="rId1"/>
    <sheet name="Attestation" sheetId="29" r:id="rId2"/>
    <sheet name="100" sheetId="20" r:id="rId3"/>
    <sheet name="Instructions" sheetId="19" r:id="rId4"/>
    <sheet name="Match_Trad" sheetId="24" state="hidden" r:id="rId5"/>
  </sheets>
  <definedNames>
    <definedName name="_xlnm._FilterDatabase" localSheetId="4" hidden="1">Match_Trad!$A$1:$F$1</definedName>
    <definedName name="LANGUE_FR_ENG">'Page titre'!$C$1</definedName>
    <definedName name="LangueENG">'Page titre'!$K$2</definedName>
    <definedName name="LangueFR">'Page titre'!$K$1</definedName>
    <definedName name="Page_Titre">"AutoShape 2"</definedName>
    <definedName name="_xlnm.Print_Area" localSheetId="0">'Page titre'!$A$1:$I$49</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6" i="19" l="1"/>
  <c r="D127" i="24" s="1"/>
  <c r="B36" i="19"/>
  <c r="D125" i="24" s="1"/>
  <c r="C35" i="19"/>
  <c r="D126" i="24" s="1"/>
  <c r="B35" i="19"/>
  <c r="D124" i="24" s="1"/>
  <c r="B34" i="19"/>
  <c r="D123" i="24" s="1"/>
  <c r="C32" i="19"/>
  <c r="D122" i="24" s="1"/>
  <c r="B32" i="19"/>
  <c r="D110" i="24" s="1"/>
  <c r="C31" i="19"/>
  <c r="D121" i="24" s="1"/>
  <c r="B31" i="19"/>
  <c r="D109" i="24" s="1"/>
  <c r="C30" i="19"/>
  <c r="D120" i="24" s="1"/>
  <c r="B30" i="19"/>
  <c r="D108" i="24" s="1"/>
  <c r="C29" i="19"/>
  <c r="D119" i="24" s="1"/>
  <c r="B29" i="19"/>
  <c r="D107" i="24" s="1"/>
  <c r="C28" i="19"/>
  <c r="D118" i="24" s="1"/>
  <c r="B28" i="19"/>
  <c r="D106" i="24" s="1"/>
  <c r="C27" i="19"/>
  <c r="D117" i="24" s="1"/>
  <c r="B27" i="19"/>
  <c r="D105" i="24" s="1"/>
  <c r="C26" i="19"/>
  <c r="D116" i="24" s="1"/>
  <c r="B26" i="19"/>
  <c r="D104" i="24" s="1"/>
  <c r="C25" i="19"/>
  <c r="D115" i="24" s="1"/>
  <c r="B25" i="19"/>
  <c r="D103" i="24" s="1"/>
  <c r="C24" i="19"/>
  <c r="D114" i="24" s="1"/>
  <c r="B24" i="19"/>
  <c r="D102" i="24" s="1"/>
  <c r="C23" i="19"/>
  <c r="D113" i="24" s="1"/>
  <c r="B23" i="19"/>
  <c r="D101" i="24" s="1"/>
  <c r="C22" i="19"/>
  <c r="D112" i="24" s="1"/>
  <c r="B22" i="19"/>
  <c r="D100" i="24" s="1"/>
  <c r="C21" i="19"/>
  <c r="D111" i="24" s="1"/>
  <c r="B21" i="19"/>
  <c r="D99" i="24" s="1"/>
  <c r="B20" i="19"/>
  <c r="D98" i="24" s="1"/>
  <c r="C18" i="19"/>
  <c r="D97" i="24" s="1"/>
  <c r="B18" i="19"/>
  <c r="D92" i="24" s="1"/>
  <c r="C17" i="19"/>
  <c r="D96" i="24" s="1"/>
  <c r="B17" i="19"/>
  <c r="D91" i="24" s="1"/>
  <c r="C16" i="19"/>
  <c r="D95" i="24" s="1"/>
  <c r="B16" i="19"/>
  <c r="D90" i="24" s="1"/>
  <c r="C15" i="19"/>
  <c r="D94" i="24" s="1"/>
  <c r="B15" i="19"/>
  <c r="D89" i="24" s="1"/>
  <c r="C14" i="19"/>
  <c r="D93" i="24" s="1"/>
  <c r="B14" i="19"/>
  <c r="D88" i="24" s="1"/>
  <c r="B13" i="19"/>
  <c r="D87" i="24" s="1"/>
  <c r="C11" i="19"/>
  <c r="D86" i="24" s="1"/>
  <c r="B11" i="19"/>
  <c r="D82" i="24" s="1"/>
  <c r="C10" i="19"/>
  <c r="D85" i="24" s="1"/>
  <c r="B10" i="19"/>
  <c r="D81" i="24" s="1"/>
  <c r="C9" i="19"/>
  <c r="D84" i="24" s="1"/>
  <c r="B9" i="19"/>
  <c r="D80" i="24" s="1"/>
  <c r="C8" i="19"/>
  <c r="D83" i="24" s="1"/>
  <c r="B8" i="19"/>
  <c r="D79" i="24" s="1"/>
  <c r="B7" i="19"/>
  <c r="D78" i="24" s="1"/>
  <c r="B5" i="19"/>
  <c r="D77" i="24" s="1"/>
  <c r="B2" i="19"/>
  <c r="D76" i="24" s="1"/>
  <c r="B1" i="19"/>
  <c r="D75" i="24" s="1"/>
  <c r="C56" i="20"/>
  <c r="D52" i="24" s="1"/>
  <c r="C55" i="20"/>
  <c r="D51" i="24" s="1"/>
  <c r="C54" i="20"/>
  <c r="D50" i="24" s="1"/>
  <c r="C53" i="20"/>
  <c r="D49" i="24" s="1"/>
  <c r="B50" i="20"/>
  <c r="D48" i="24" s="1"/>
  <c r="B49" i="20"/>
  <c r="D47" i="24" s="1"/>
  <c r="B48" i="20"/>
  <c r="D46" i="24" s="1"/>
  <c r="B47" i="20"/>
  <c r="D45" i="24" s="1"/>
  <c r="B46" i="20"/>
  <c r="D44" i="24" s="1"/>
  <c r="B45" i="20"/>
  <c r="D43" i="24" s="1"/>
  <c r="B44" i="20"/>
  <c r="D42" i="24" s="1"/>
  <c r="B43" i="20"/>
  <c r="D41" i="24" s="1"/>
  <c r="G42" i="20"/>
  <c r="D74" i="24" s="1"/>
  <c r="F42" i="20"/>
  <c r="D73" i="24" s="1"/>
  <c r="B42" i="20"/>
  <c r="D40" i="24" s="1"/>
  <c r="D40" i="20"/>
  <c r="B40" i="20"/>
  <c r="D39" i="24" s="1"/>
  <c r="B39" i="20"/>
  <c r="D38" i="24" s="1"/>
  <c r="A38" i="20"/>
  <c r="D37" i="24" s="1"/>
  <c r="B37" i="20"/>
  <c r="D36" i="24" s="1"/>
  <c r="B36" i="20"/>
  <c r="D35" i="24" s="1"/>
  <c r="E35" i="20"/>
  <c r="C35" i="20"/>
  <c r="D34" i="24" s="1"/>
  <c r="E34" i="20"/>
  <c r="C34" i="20"/>
  <c r="D33" i="24" s="1"/>
  <c r="E33" i="20"/>
  <c r="C33" i="20"/>
  <c r="D32" i="24" s="1"/>
  <c r="E32" i="20"/>
  <c r="C32" i="20"/>
  <c r="D31" i="24" s="1"/>
  <c r="B31" i="20"/>
  <c r="D30" i="24" s="1"/>
  <c r="S30" i="20"/>
  <c r="R30" i="20"/>
  <c r="Q30" i="20"/>
  <c r="P30" i="20"/>
  <c r="O30" i="20"/>
  <c r="N30" i="20"/>
  <c r="M30" i="20"/>
  <c r="L30" i="20"/>
  <c r="K30" i="20"/>
  <c r="J30" i="20"/>
  <c r="I30" i="20"/>
  <c r="H30" i="20"/>
  <c r="G30" i="20"/>
  <c r="F30" i="20"/>
  <c r="E30" i="20"/>
  <c r="C30" i="20"/>
  <c r="D29" i="24" s="1"/>
  <c r="C29" i="20"/>
  <c r="D28" i="24" s="1"/>
  <c r="S28" i="20"/>
  <c r="R28" i="20"/>
  <c r="Q28" i="20"/>
  <c r="P28" i="20"/>
  <c r="O28" i="20"/>
  <c r="N28" i="20"/>
  <c r="M28" i="20"/>
  <c r="L28" i="20"/>
  <c r="K28" i="20"/>
  <c r="J28" i="20"/>
  <c r="I28" i="20"/>
  <c r="H28" i="20"/>
  <c r="G28" i="20"/>
  <c r="F28" i="20"/>
  <c r="E28" i="20"/>
  <c r="C28" i="20"/>
  <c r="D27" i="24" s="1"/>
  <c r="C27" i="20"/>
  <c r="D26" i="24" s="1"/>
  <c r="S26" i="20"/>
  <c r="R26" i="20"/>
  <c r="Q26" i="20"/>
  <c r="P26" i="20"/>
  <c r="O26" i="20"/>
  <c r="N26" i="20"/>
  <c r="M26" i="20"/>
  <c r="L26" i="20"/>
  <c r="K26" i="20"/>
  <c r="J26" i="20"/>
  <c r="I26" i="20"/>
  <c r="H26" i="20"/>
  <c r="G26" i="20"/>
  <c r="F26" i="20"/>
  <c r="E26" i="20"/>
  <c r="C26" i="20"/>
  <c r="D25" i="24" s="1"/>
  <c r="C25" i="20"/>
  <c r="D24" i="24" s="1"/>
  <c r="S24" i="20"/>
  <c r="R24" i="20"/>
  <c r="Q24" i="20"/>
  <c r="P24" i="20"/>
  <c r="O24" i="20"/>
  <c r="N24" i="20"/>
  <c r="M24" i="20"/>
  <c r="L24" i="20"/>
  <c r="K24" i="20"/>
  <c r="J24" i="20"/>
  <c r="I24" i="20"/>
  <c r="H24" i="20"/>
  <c r="G24" i="20"/>
  <c r="F24" i="20"/>
  <c r="E24" i="20"/>
  <c r="E39" i="20" s="1"/>
  <c r="C24" i="20"/>
  <c r="D23" i="24" s="1"/>
  <c r="C23" i="20"/>
  <c r="D22" i="24" s="1"/>
  <c r="B22" i="20"/>
  <c r="D21" i="24" s="1"/>
  <c r="B21" i="20"/>
  <c r="D20" i="24" s="1"/>
  <c r="B20" i="20"/>
  <c r="D19" i="24" s="1"/>
  <c r="A19" i="20"/>
  <c r="D18" i="24" s="1"/>
  <c r="B18" i="20"/>
  <c r="D17" i="24" s="1"/>
  <c r="B17" i="20"/>
  <c r="D16" i="24" s="1"/>
  <c r="B16" i="20"/>
  <c r="D15" i="24" s="1"/>
  <c r="B15" i="20"/>
  <c r="D14" i="24" s="1"/>
  <c r="B14" i="20"/>
  <c r="D13" i="24" s="1"/>
  <c r="A13" i="20"/>
  <c r="D12" i="24" s="1"/>
  <c r="B12" i="20"/>
  <c r="D11" i="24" s="1"/>
  <c r="B11" i="20"/>
  <c r="D10" i="24" s="1"/>
  <c r="B10" i="20"/>
  <c r="D9" i="24" s="1"/>
  <c r="B9" i="20"/>
  <c r="D8" i="24" s="1"/>
  <c r="E8" i="20"/>
  <c r="E40" i="20" s="1"/>
  <c r="F8" i="20" s="1"/>
  <c r="B8" i="20"/>
  <c r="D7" i="24" s="1"/>
  <c r="A7" i="20"/>
  <c r="D6" i="24" s="1"/>
  <c r="T5" i="20"/>
  <c r="D69" i="24" s="1"/>
  <c r="S5" i="20"/>
  <c r="D68" i="24" s="1"/>
  <c r="R5" i="20"/>
  <c r="D67" i="24" s="1"/>
  <c r="Q5" i="20"/>
  <c r="D66" i="24" s="1"/>
  <c r="P5" i="20"/>
  <c r="D65" i="24" s="1"/>
  <c r="O5" i="20"/>
  <c r="D64" i="24" s="1"/>
  <c r="N5" i="20"/>
  <c r="D63" i="24" s="1"/>
  <c r="M5" i="20"/>
  <c r="D62" i="24" s="1"/>
  <c r="L5" i="20"/>
  <c r="D61" i="24" s="1"/>
  <c r="K5" i="20"/>
  <c r="D60" i="24" s="1"/>
  <c r="J5" i="20"/>
  <c r="D59" i="24" s="1"/>
  <c r="I5" i="20"/>
  <c r="D58" i="24" s="1"/>
  <c r="H5" i="20"/>
  <c r="D57" i="24" s="1"/>
  <c r="G5" i="20"/>
  <c r="D56" i="24" s="1"/>
  <c r="F5" i="20"/>
  <c r="D55" i="24" s="1"/>
  <c r="E5" i="20"/>
  <c r="D54" i="24" s="1"/>
  <c r="D5" i="20"/>
  <c r="D53" i="24" s="1"/>
  <c r="A5" i="20"/>
  <c r="D5" i="24" s="1"/>
  <c r="U4" i="20"/>
  <c r="D70" i="24" s="1"/>
  <c r="I4" i="20"/>
  <c r="J4" i="20" s="1"/>
  <c r="K4" i="20" s="1"/>
  <c r="L4" i="20" s="1"/>
  <c r="M4" i="20" s="1"/>
  <c r="N4" i="20" s="1"/>
  <c r="O4" i="20" s="1"/>
  <c r="P4" i="20" s="1"/>
  <c r="Q4" i="20" s="1"/>
  <c r="R4" i="20" s="1"/>
  <c r="S4" i="20" s="1"/>
  <c r="H4" i="20"/>
  <c r="G4" i="20"/>
  <c r="F4" i="20"/>
  <c r="E4" i="20"/>
  <c r="A4" i="20"/>
  <c r="D4" i="24" s="1"/>
  <c r="A3" i="20"/>
  <c r="D72" i="24" s="1"/>
  <c r="A2" i="20"/>
  <c r="D71" i="24" s="1"/>
  <c r="A44" i="29"/>
  <c r="D151" i="24" s="1"/>
  <c r="F41" i="29"/>
  <c r="D150" i="24" s="1"/>
  <c r="A41" i="29"/>
  <c r="D149" i="24" s="1"/>
  <c r="A38" i="29"/>
  <c r="D148" i="24" s="1"/>
  <c r="A36" i="29"/>
  <c r="D147" i="24" s="1"/>
  <c r="A34" i="29"/>
  <c r="D146" i="24" s="1"/>
  <c r="A32" i="29"/>
  <c r="D145" i="24" s="1"/>
  <c r="F30" i="29"/>
  <c r="D144" i="24" s="1"/>
  <c r="A30" i="29"/>
  <c r="D143" i="24" s="1"/>
  <c r="A27" i="29"/>
  <c r="D142" i="24" s="1"/>
  <c r="A25" i="29"/>
  <c r="D141" i="24" s="1"/>
  <c r="A23" i="29"/>
  <c r="D140" i="24" s="1"/>
  <c r="F21" i="29"/>
  <c r="D139" i="24" s="1"/>
  <c r="A21" i="29"/>
  <c r="D138" i="24" s="1"/>
  <c r="A19" i="29"/>
  <c r="D137" i="24" s="1"/>
  <c r="A17" i="29"/>
  <c r="D136" i="24" s="1"/>
  <c r="A16" i="29"/>
  <c r="D135" i="24" s="1"/>
  <c r="A14" i="29"/>
  <c r="D134" i="24" s="1"/>
  <c r="A12" i="29"/>
  <c r="D133" i="24" s="1"/>
  <c r="A11" i="29"/>
  <c r="D132" i="24" s="1"/>
  <c r="A9" i="29"/>
  <c r="D131" i="24" s="1"/>
  <c r="A8" i="29"/>
  <c r="D130" i="24" s="1"/>
  <c r="A6" i="29"/>
  <c r="D129" i="24" s="1"/>
  <c r="G5" i="29"/>
  <c r="D128" i="24" s="1"/>
  <c r="A40" i="12"/>
  <c r="D3" i="24" s="1"/>
  <c r="A36" i="12"/>
  <c r="D2" i="24" s="1"/>
  <c r="F113" i="24" l="1"/>
  <c r="E113" i="24"/>
  <c r="F117" i="24"/>
  <c r="E117" i="24"/>
  <c r="F121" i="24"/>
  <c r="E121" i="24"/>
  <c r="F131" i="24"/>
  <c r="E131" i="24"/>
  <c r="F147" i="24"/>
  <c r="E147" i="24"/>
  <c r="F62" i="24"/>
  <c r="E62" i="24"/>
  <c r="F21" i="24"/>
  <c r="E21" i="24"/>
  <c r="F32" i="24"/>
  <c r="E32" i="24"/>
  <c r="E42" i="24"/>
  <c r="F42" i="24"/>
  <c r="F92" i="24"/>
  <c r="E92" i="24"/>
  <c r="F148" i="24"/>
  <c r="E148" i="24"/>
  <c r="F7" i="24"/>
  <c r="E7" i="24"/>
  <c r="F51" i="24"/>
  <c r="E51" i="24"/>
  <c r="F80" i="24"/>
  <c r="E80" i="24"/>
  <c r="F93" i="24"/>
  <c r="E93" i="24"/>
  <c r="F97" i="24"/>
  <c r="E97" i="24"/>
  <c r="F102" i="24"/>
  <c r="E102" i="24"/>
  <c r="E106" i="24"/>
  <c r="F106" i="24"/>
  <c r="F110" i="24"/>
  <c r="E110" i="24"/>
  <c r="F83" i="24"/>
  <c r="E83" i="24"/>
  <c r="E114" i="24"/>
  <c r="F114" i="24"/>
  <c r="F118" i="24"/>
  <c r="E118" i="24"/>
  <c r="E122" i="24"/>
  <c r="F122" i="24"/>
  <c r="F142" i="24"/>
  <c r="E142" i="24"/>
  <c r="F150" i="24"/>
  <c r="E150" i="24"/>
  <c r="F57" i="24"/>
  <c r="E57" i="24"/>
  <c r="F65" i="24"/>
  <c r="E65" i="24"/>
  <c r="F8" i="24"/>
  <c r="E8" i="24"/>
  <c r="F16" i="24"/>
  <c r="E16" i="24"/>
  <c r="F25" i="24"/>
  <c r="E25" i="24"/>
  <c r="E26" i="24"/>
  <c r="F26" i="24"/>
  <c r="F45" i="24"/>
  <c r="E45" i="24"/>
  <c r="F75" i="24"/>
  <c r="E75" i="24"/>
  <c r="F81" i="24"/>
  <c r="E81" i="24"/>
  <c r="F94" i="24"/>
  <c r="E94" i="24"/>
  <c r="F99" i="24"/>
  <c r="E99" i="24"/>
  <c r="F103" i="24"/>
  <c r="E103" i="24"/>
  <c r="F107" i="24"/>
  <c r="E107" i="24"/>
  <c r="F123" i="24"/>
  <c r="E123" i="24"/>
  <c r="F85" i="24"/>
  <c r="E85" i="24"/>
  <c r="E90" i="24"/>
  <c r="F90" i="24"/>
  <c r="F111" i="24"/>
  <c r="E111" i="24"/>
  <c r="F115" i="24"/>
  <c r="E115" i="24"/>
  <c r="F119" i="24"/>
  <c r="E119" i="24"/>
  <c r="F124" i="24"/>
  <c r="E124" i="24"/>
  <c r="E58" i="24"/>
  <c r="F58" i="24"/>
  <c r="E66" i="24"/>
  <c r="F66" i="24"/>
  <c r="F9" i="24"/>
  <c r="E9" i="24"/>
  <c r="F17" i="24"/>
  <c r="E17" i="24"/>
  <c r="F27" i="24"/>
  <c r="E27" i="24"/>
  <c r="F28" i="24"/>
  <c r="E28" i="24"/>
  <c r="E34" i="24"/>
  <c r="F34" i="24"/>
  <c r="F40" i="24"/>
  <c r="E40" i="24"/>
  <c r="F46" i="24"/>
  <c r="E46" i="24"/>
  <c r="F76" i="24"/>
  <c r="E76" i="24"/>
  <c r="F128" i="24"/>
  <c r="E128" i="24"/>
  <c r="F136" i="24"/>
  <c r="E136" i="24"/>
  <c r="F144" i="24"/>
  <c r="E144" i="24"/>
  <c r="F71" i="24"/>
  <c r="E71" i="24"/>
  <c r="F70" i="24"/>
  <c r="E70" i="24"/>
  <c r="F59" i="24"/>
  <c r="E59" i="24"/>
  <c r="F67" i="24"/>
  <c r="E67" i="24"/>
  <c r="E10" i="24"/>
  <c r="F10" i="24"/>
  <c r="E18" i="24"/>
  <c r="F18" i="24"/>
  <c r="F29" i="24"/>
  <c r="E29" i="24"/>
  <c r="F30" i="24"/>
  <c r="E30" i="24"/>
  <c r="F73" i="24"/>
  <c r="E73" i="24"/>
  <c r="F47" i="24"/>
  <c r="E47" i="24"/>
  <c r="F77" i="24"/>
  <c r="E77" i="24"/>
  <c r="E82" i="24"/>
  <c r="F82" i="24"/>
  <c r="F95" i="24"/>
  <c r="E95" i="24"/>
  <c r="F100" i="24"/>
  <c r="E100" i="24"/>
  <c r="F104" i="24"/>
  <c r="E104" i="24"/>
  <c r="F108" i="24"/>
  <c r="E108" i="24"/>
  <c r="F126" i="24"/>
  <c r="E126" i="24"/>
  <c r="F6" i="24"/>
  <c r="E6" i="24"/>
  <c r="F116" i="24"/>
  <c r="E116" i="24"/>
  <c r="F120" i="24"/>
  <c r="E120" i="24"/>
  <c r="F125" i="24"/>
  <c r="E125" i="24"/>
  <c r="F139" i="24"/>
  <c r="E139" i="24"/>
  <c r="F54" i="24"/>
  <c r="E54" i="24"/>
  <c r="F13" i="24"/>
  <c r="E13" i="24"/>
  <c r="F37" i="24"/>
  <c r="E37" i="24"/>
  <c r="E50" i="24"/>
  <c r="F50" i="24"/>
  <c r="F88" i="24"/>
  <c r="E88" i="24"/>
  <c r="F132" i="24"/>
  <c r="E132" i="24"/>
  <c r="F140" i="24"/>
  <c r="E140" i="24"/>
  <c r="F55" i="24"/>
  <c r="E55" i="24"/>
  <c r="F63" i="24"/>
  <c r="E63" i="24"/>
  <c r="F14" i="24"/>
  <c r="E14" i="24"/>
  <c r="F22" i="24"/>
  <c r="E22" i="24"/>
  <c r="F38" i="24"/>
  <c r="E38" i="24"/>
  <c r="F43" i="24"/>
  <c r="E43" i="24"/>
  <c r="F133" i="24"/>
  <c r="E133" i="24"/>
  <c r="F141" i="24"/>
  <c r="E141" i="24"/>
  <c r="F149" i="24"/>
  <c r="E149" i="24"/>
  <c r="F56" i="24"/>
  <c r="E56" i="24"/>
  <c r="F64" i="24"/>
  <c r="E64" i="24"/>
  <c r="F15" i="24"/>
  <c r="E15" i="24"/>
  <c r="F23" i="24"/>
  <c r="E23" i="24"/>
  <c r="F24" i="24"/>
  <c r="E24" i="24"/>
  <c r="F33" i="24"/>
  <c r="E33" i="24"/>
  <c r="F39" i="24"/>
  <c r="E39" i="24"/>
  <c r="F44" i="24"/>
  <c r="E44" i="24"/>
  <c r="F52" i="24"/>
  <c r="E52" i="24"/>
  <c r="F84" i="24"/>
  <c r="E84" i="24"/>
  <c r="F89" i="24"/>
  <c r="E89" i="24"/>
  <c r="E98" i="24"/>
  <c r="F98" i="24"/>
  <c r="E2" i="24"/>
  <c r="F2" i="24"/>
  <c r="F134" i="24"/>
  <c r="E134" i="24"/>
  <c r="F3" i="24"/>
  <c r="E3" i="24"/>
  <c r="F135" i="24"/>
  <c r="E135" i="24"/>
  <c r="F143" i="24"/>
  <c r="E143" i="24"/>
  <c r="F151" i="24"/>
  <c r="E151" i="24"/>
  <c r="F129" i="24"/>
  <c r="E129" i="24"/>
  <c r="F137" i="24"/>
  <c r="E137" i="24"/>
  <c r="F145" i="24"/>
  <c r="E145" i="24"/>
  <c r="F72" i="24"/>
  <c r="E72" i="24"/>
  <c r="F5" i="24"/>
  <c r="E5" i="24"/>
  <c r="F60" i="24"/>
  <c r="E60" i="24"/>
  <c r="F68" i="24"/>
  <c r="E68" i="24"/>
  <c r="F11" i="24"/>
  <c r="E11" i="24"/>
  <c r="F19" i="24"/>
  <c r="E19" i="24"/>
  <c r="F31" i="24"/>
  <c r="E31" i="24"/>
  <c r="F35" i="24"/>
  <c r="E35" i="24"/>
  <c r="E74" i="24"/>
  <c r="F74" i="24"/>
  <c r="F48" i="24"/>
  <c r="E48" i="24"/>
  <c r="F78" i="24"/>
  <c r="E78" i="24"/>
  <c r="F86" i="24"/>
  <c r="E86" i="24"/>
  <c r="F91" i="24"/>
  <c r="E91" i="24"/>
  <c r="F112" i="24"/>
  <c r="E112" i="24"/>
  <c r="E130" i="24"/>
  <c r="F130" i="24"/>
  <c r="E138" i="24"/>
  <c r="F138" i="24"/>
  <c r="E146" i="24"/>
  <c r="F146" i="24"/>
  <c r="F4" i="24"/>
  <c r="E4" i="24"/>
  <c r="F53" i="24"/>
  <c r="E53" i="24"/>
  <c r="F61" i="24"/>
  <c r="E61" i="24"/>
  <c r="F69" i="24"/>
  <c r="E69" i="24"/>
  <c r="F12" i="24"/>
  <c r="E12" i="24"/>
  <c r="F20" i="24"/>
  <c r="E20" i="24"/>
  <c r="F36" i="24"/>
  <c r="E36" i="24"/>
  <c r="F41" i="24"/>
  <c r="E41" i="24"/>
  <c r="F49" i="24"/>
  <c r="E49" i="24"/>
  <c r="F79" i="24"/>
  <c r="E79" i="24"/>
  <c r="F87" i="24"/>
  <c r="E87" i="24"/>
  <c r="F96" i="24"/>
  <c r="E96" i="24"/>
  <c r="F101" i="24"/>
  <c r="E101" i="24"/>
  <c r="F105" i="24"/>
  <c r="E105" i="24"/>
  <c r="F109" i="24"/>
  <c r="E109" i="24"/>
  <c r="F127" i="24"/>
  <c r="E127" i="24"/>
  <c r="F32" i="20"/>
  <c r="F33" i="20"/>
  <c r="F34" i="20"/>
  <c r="F35" i="20"/>
  <c r="H35" i="20" s="1"/>
  <c r="G32" i="20"/>
  <c r="G34" i="20"/>
  <c r="G35" i="20"/>
  <c r="H32" i="20"/>
  <c r="H34" i="20"/>
  <c r="I34" i="20"/>
  <c r="J34" i="20"/>
  <c r="K34" i="20"/>
  <c r="I32" i="20" l="1"/>
  <c r="F39" i="20"/>
  <c r="F40" i="20" s="1"/>
  <c r="G8" i="20" s="1"/>
  <c r="J35" i="20"/>
  <c r="L34" i="20"/>
  <c r="I35" i="20"/>
  <c r="K35" i="20" s="1"/>
  <c r="G33" i="20"/>
  <c r="K32" i="20" l="1"/>
  <c r="J32" i="20"/>
  <c r="G39" i="20"/>
  <c r="G40" i="20" s="1"/>
  <c r="H8" i="20" s="1"/>
  <c r="H40" i="20" s="1"/>
  <c r="I8" i="20" s="1"/>
  <c r="H33" i="20"/>
  <c r="H39" i="20" s="1"/>
  <c r="M34" i="20"/>
  <c r="L35" i="20"/>
  <c r="M35" i="20" s="1"/>
  <c r="N35" i="20" l="1"/>
  <c r="O35" i="20" s="1"/>
  <c r="P35" i="20" s="1"/>
  <c r="L32" i="20"/>
  <c r="N34" i="20"/>
  <c r="I33" i="20"/>
  <c r="I39" i="20" l="1"/>
  <c r="I40" i="20" s="1"/>
  <c r="J8" i="20" s="1"/>
  <c r="J33" i="20"/>
  <c r="J39" i="20" s="1"/>
  <c r="O34" i="20"/>
  <c r="P34" i="20"/>
  <c r="M32" i="20"/>
  <c r="N32" i="20"/>
  <c r="Q35" i="20"/>
  <c r="J40" i="20" l="1"/>
  <c r="K8" i="20" s="1"/>
  <c r="R35" i="20"/>
  <c r="S35" i="20" s="1"/>
  <c r="O32" i="20"/>
  <c r="P32" i="20" s="1"/>
  <c r="K33" i="20"/>
  <c r="Q34" i="20"/>
  <c r="R34" i="20"/>
  <c r="S34" i="20"/>
  <c r="K39" i="20" l="1"/>
  <c r="K40" i="20" s="1"/>
  <c r="L8" i="20" s="1"/>
  <c r="L40" i="20" s="1"/>
  <c r="M8" i="20" s="1"/>
  <c r="L33" i="20"/>
  <c r="L39" i="20" s="1"/>
  <c r="Q32" i="20"/>
  <c r="R32" i="20" l="1"/>
  <c r="M33" i="20"/>
  <c r="M39" i="20" s="1"/>
  <c r="M40" i="20" s="1"/>
  <c r="N8" i="20" s="1"/>
  <c r="N33" i="20" l="1"/>
  <c r="S32" i="20"/>
  <c r="N39" i="20" l="1"/>
  <c r="N40" i="20" s="1"/>
  <c r="O8" i="20" s="1"/>
  <c r="O33" i="20"/>
  <c r="O39" i="20" s="1"/>
  <c r="P33" i="20" l="1"/>
  <c r="P39" i="20" s="1"/>
  <c r="Q33" i="20"/>
  <c r="Q39" i="20" s="1"/>
  <c r="R33" i="20"/>
  <c r="R39" i="20" s="1"/>
  <c r="O40" i="20"/>
  <c r="P8" i="20" s="1"/>
  <c r="P40" i="20" s="1"/>
  <c r="Q8" i="20" s="1"/>
  <c r="Q40" i="20" s="1"/>
  <c r="R8" i="20" s="1"/>
  <c r="R40" i="20" s="1"/>
  <c r="S8" i="20" s="1"/>
  <c r="S33" i="20" l="1"/>
  <c r="S39" i="20" s="1"/>
  <c r="S40" i="20" s="1"/>
  <c r="T8" i="20" s="1"/>
</calcChain>
</file>

<file path=xl/sharedStrings.xml><?xml version="1.0" encoding="utf-8"?>
<sst xmlns="http://schemas.openxmlformats.org/spreadsheetml/2006/main" count="516" uniqueCount="463">
  <si>
    <t>FLUX DE TRÉSORERIE</t>
  </si>
  <si>
    <t>(en milliers de dollars canadiens)</t>
  </si>
  <si>
    <t>Solde à t=0</t>
  </si>
  <si>
    <t>&gt; 1an</t>
  </si>
  <si>
    <t>(01)</t>
  </si>
  <si>
    <t>(02)</t>
  </si>
  <si>
    <t>(03)</t>
  </si>
  <si>
    <t>(04)</t>
  </si>
  <si>
    <t>(05)</t>
  </si>
  <si>
    <t>(06)</t>
  </si>
  <si>
    <t>(07)</t>
  </si>
  <si>
    <t>(08)</t>
  </si>
  <si>
    <t>(09)</t>
  </si>
  <si>
    <t>(10)</t>
  </si>
  <si>
    <t>(11)</t>
  </si>
  <si>
    <t>(12)</t>
  </si>
  <si>
    <t>(13)</t>
  </si>
  <si>
    <t>(14)</t>
  </si>
  <si>
    <t>(15)</t>
  </si>
  <si>
    <t>(16)</t>
  </si>
  <si>
    <t>(17)</t>
  </si>
  <si>
    <t>(18)</t>
  </si>
  <si>
    <t>0120</t>
  </si>
  <si>
    <t>0140</t>
  </si>
  <si>
    <t>Pièces et billets de banque</t>
  </si>
  <si>
    <t>0160</t>
  </si>
  <si>
    <t>Dépôts à vue auprès d'autres institutions financières</t>
  </si>
  <si>
    <t>0180</t>
  </si>
  <si>
    <t>Titres admissibles</t>
  </si>
  <si>
    <t>0190</t>
  </si>
  <si>
    <t>Entrées de trésorerie</t>
  </si>
  <si>
    <t>0200</t>
  </si>
  <si>
    <t>Commissions et honoraires</t>
  </si>
  <si>
    <t>0300</t>
  </si>
  <si>
    <t>Intérêts sur investissements</t>
  </si>
  <si>
    <t>0400</t>
  </si>
  <si>
    <t xml:space="preserve">Intérêts sur prêts </t>
  </si>
  <si>
    <t>0500</t>
  </si>
  <si>
    <t>0600</t>
  </si>
  <si>
    <t>Autres</t>
  </si>
  <si>
    <t>0700</t>
  </si>
  <si>
    <t>Charges d'exploitation</t>
  </si>
  <si>
    <t>0800</t>
  </si>
  <si>
    <t>Salaires à payer</t>
  </si>
  <si>
    <t>Dépôts à terme venant à échéance (DAT)</t>
  </si>
  <si>
    <t>0920</t>
  </si>
  <si>
    <t>0925</t>
  </si>
  <si>
    <t>Sortie de trésorerie</t>
  </si>
  <si>
    <t>0940</t>
  </si>
  <si>
    <t>0945</t>
  </si>
  <si>
    <t>0960</t>
  </si>
  <si>
    <t>DAT, avec intermediaire</t>
  </si>
  <si>
    <t>0965</t>
  </si>
  <si>
    <t>0980</t>
  </si>
  <si>
    <t>DAT,  autres</t>
  </si>
  <si>
    <t>0985</t>
  </si>
  <si>
    <t>Dépôts à vue (DAV)</t>
  </si>
  <si>
    <t>1020</t>
  </si>
  <si>
    <t>1040</t>
  </si>
  <si>
    <t>1060</t>
  </si>
  <si>
    <t>DAV, avec intermediaire</t>
  </si>
  <si>
    <t>1080</t>
  </si>
  <si>
    <t>DAV, autres</t>
  </si>
  <si>
    <t>1100</t>
  </si>
  <si>
    <t>Intérêts à payer</t>
  </si>
  <si>
    <t>1200</t>
  </si>
  <si>
    <t>Flux de trésorerie nets et flux de trésorerie cumulatifs</t>
  </si>
  <si>
    <t>1800</t>
  </si>
  <si>
    <t xml:space="preserve">Flux de trésorerie nets  </t>
  </si>
  <si>
    <t>1900</t>
  </si>
  <si>
    <t>2000</t>
  </si>
  <si>
    <t>2100</t>
  </si>
  <si>
    <t>Dépôts à terme venant à échéance – clientèle de détail, assurés</t>
  </si>
  <si>
    <t>2200</t>
  </si>
  <si>
    <t>Dépôts à terme venant à échéance – clientèle de détail, non assurés</t>
  </si>
  <si>
    <t>2300</t>
  </si>
  <si>
    <t>Dépôts à terme venant à échéance – avec intermédiaire</t>
  </si>
  <si>
    <t>2400</t>
  </si>
  <si>
    <t>Dépôts à terme venant à échéance – autres</t>
  </si>
  <si>
    <t>2500</t>
  </si>
  <si>
    <t>Dépôts à vue – clientèle de détail, assurés</t>
  </si>
  <si>
    <t>2600</t>
  </si>
  <si>
    <t>Dépôts à vue – clientèle de détail, non assurés</t>
  </si>
  <si>
    <t>2700</t>
  </si>
  <si>
    <t>Dépôts à vue avec intermédiaire</t>
  </si>
  <si>
    <t>2800</t>
  </si>
  <si>
    <t>Dépôts à vue – autres</t>
  </si>
  <si>
    <t>Les cellules blanches contiennent des formules automatisées</t>
  </si>
  <si>
    <t>Cellules vides</t>
  </si>
  <si>
    <t xml:space="preserve">Pièces et billets de banque actuellement détenus par l’institution et immédiatement disponibles pour honorer les obligations. </t>
  </si>
  <si>
    <t>Dépôts à vue auprès d’autres institutions financières</t>
  </si>
  <si>
    <t>Dépôts auprès d’autres institutions financières réglementées qui sont disponibles sur demande et qui ne sont pas grevés ou soumis à des restrictions de retrait (p. ex., délai de préavis ou dépôt détenu pour des raisons opérationnelles comme la compensation, l’accès aux systèmes de paiement).</t>
  </si>
  <si>
    <t xml:space="preserve">Autres titres </t>
  </si>
  <si>
    <t xml:space="preserve">Déclarer ici les autres titres détenus à des fins de gestion interne des liquidités et qui ne sont pas mentionnés précédemment. Ces titres sont déclarés à des fins de suivi et ne sont pas comptabilisés dans l'encours d’actifs liquides non grevés. </t>
  </si>
  <si>
    <t>Déclarer les commissions et les honoraires à percevoir, au cours de chaque période, provenant des activités de l’institution (les actifs sous gestion/administration, les services de garde, les services-conseil en placement, etc.). Les commissions et honoraires doivent être le fruit d’activités existantes ou qui représentent un engagement, et ne doivent donc pas provenir de nouvelles activités éventuelles.</t>
  </si>
  <si>
    <t xml:space="preserve">Intérêts sur placements </t>
  </si>
  <si>
    <t>Déclarer les intérêts et dividendes provenant des placements productifs au cours de chaque période, y compris les placements qui ne sont pas considérés comme des actifs liquides non grevés.</t>
  </si>
  <si>
    <t>Déclarer les intérêts (et le remboursement périodique du principal dans le cas des prêts avec amortissement) provenant des prêts productifs au cours de chaque période.</t>
  </si>
  <si>
    <t xml:space="preserve">Prêts venant à échéance </t>
  </si>
  <si>
    <t>Déclarer le total de tous les prêts à terme venant à échéance au cours des 12 prochains mois dans « Solde à t = 0 ». Déclarer les prêts venant à échéance qui devraient être recouvrés à chaque période, c.-à-d. les prêts qui ne seront pas reconduits. Inscrire les hypothèses et autres informations pertinentes dans la colonne « Commentaires ». Les prêts ouverts ou sans échéance ne doivent pas être déclarés et les entrées de trésorerie ne doivent pas être enregistrées, mis à part les paiements minimums exigibles contractuellement.</t>
  </si>
  <si>
    <t>Inscrire les autres entrées de trésorerie d'exploitation exigibles contractuellement au cours de chaque période. Fournir une explication dans la colonne « Commentaires ». Avant de les inscrire dans la grille, les éléments extraordinaires et les éléments non récurrents doivent faire l’objet d’une discussion avec le chargé de surveillance de l’institution.</t>
  </si>
  <si>
    <t>Charges d’exploitation</t>
  </si>
  <si>
    <t xml:space="preserve">Inscrire les charges d'exploitation autres que celles liées à la paie, par exemple, les loyers et les dépenses de marketing. Ventiler sommairement les éléments inclus dans la colonne « Commentaires ». </t>
  </si>
  <si>
    <t>Déclarer les dépenses salariales prévues pour chaque période. Les primes et les mesures incitatives liées au rendement doivent être comptabilisées dans la période où elles sont versées.</t>
  </si>
  <si>
    <t>Dépôts à terme venant à échéance – tous les autres</t>
  </si>
  <si>
    <t>Dépôts à vue – avec intermédiaire</t>
  </si>
  <si>
    <t>Les dépôts avec intermédiaire proviennent d’un tiers, c’est-à-dire que le client en question ne dépose pas directement la somme auprès de l’institution. Les dépôts assurés et les dépôts non assurés en font tous deux partie. Seul le solde impayé au moment de la déclaration doit être inscrit; les sorties de trésorerie périodiques sont calculées automatiquement en fonction des taux de retrait prescrits.</t>
  </si>
  <si>
    <t>Cette catégorie comprend tous les dépôts à vue non compris dans la catégorie ci-dessus. Seul le solde impayé au moment de la déclaration doit être inscrit; les sorties de trésorerie périodiques sont calculées automatiquement en fonction des taux de retrait prescrits.</t>
  </si>
  <si>
    <t>Déclarer, pour chaque période, les paiements d’intérêts sur dépôts, emprunts et autres sources de financement.</t>
  </si>
  <si>
    <t>Inscrire les autres sorties de trésorerie exigibles contractuellement au cours de chaque période. Fournir une explication dans la colonne « Commentaires ». Avant de les inscrire dans la grille, les éléments extraordinaires et les éléments non récurrents doivent faire l’objet d’une discussion avec le chargé de surveillance de l’institution.</t>
  </si>
  <si>
    <t>Flux de trésorerie nets</t>
  </si>
  <si>
    <t xml:space="preserve">Les flux de trésorerie nets correspondent à la différence entre les entrées et les sorties de trésorerie de la période. Il s’agit d’un calcul automatisé et non d’une cellule de saisie. </t>
  </si>
  <si>
    <t>Actifs liquides et flux de trésorerie nets</t>
  </si>
  <si>
    <t xml:space="preserve">Les actifs liquides et les flux de trésorerie nets correspondent aux actifs liquides en début de période, ajustés en fonction de la différence entre les entrées et les sorties de trésorerie de la période. Il s’agit d’un calcul automatisé et non d’une cellule de saisie. </t>
  </si>
  <si>
    <t>Sorties de trésorerie</t>
  </si>
  <si>
    <t>Financial Institution Name</t>
  </si>
  <si>
    <t>Unencumbered liquid assets</t>
  </si>
  <si>
    <t>Cumulative liquid assets</t>
  </si>
  <si>
    <t>Coins and banknotes</t>
  </si>
  <si>
    <t>Demand deposits with other financial institutions</t>
  </si>
  <si>
    <t>Eligible securities</t>
  </si>
  <si>
    <t>Other securities - for reporting purposes only</t>
  </si>
  <si>
    <t>Taux de retrait</t>
  </si>
  <si>
    <t>Cash inflows</t>
  </si>
  <si>
    <t>Fee income</t>
  </si>
  <si>
    <t xml:space="preserve">Interest on investments </t>
  </si>
  <si>
    <t xml:space="preserve">Interest on loans </t>
  </si>
  <si>
    <t xml:space="preserve">Maturing loans </t>
  </si>
  <si>
    <t>Other</t>
  </si>
  <si>
    <t>Cash outflows</t>
  </si>
  <si>
    <t>Operating expenses</t>
  </si>
  <si>
    <t>Payroll</t>
  </si>
  <si>
    <t>Maturing term deposits - brokered</t>
  </si>
  <si>
    <t>Maturing term deposits - all other</t>
  </si>
  <si>
    <t>Demand deposits - brokered</t>
  </si>
  <si>
    <t>Demand deposits - all other</t>
  </si>
  <si>
    <t>Interest payable</t>
  </si>
  <si>
    <t xml:space="preserve">Other </t>
  </si>
  <si>
    <t>Period outflows</t>
  </si>
  <si>
    <t>Net cash flows and cumulative cash flows</t>
  </si>
  <si>
    <t>Net cash flows</t>
  </si>
  <si>
    <t>Run-off rates</t>
  </si>
  <si>
    <t>Maturing term deposit - brokered</t>
  </si>
  <si>
    <t>Maturing term deposit - all other</t>
  </si>
  <si>
    <t>Brokered demand deposits</t>
  </si>
  <si>
    <t>Demand deposits - All other</t>
  </si>
  <si>
    <t>Blank cells</t>
  </si>
  <si>
    <t>Maturing term Déposits</t>
  </si>
  <si>
    <t>Demand deposits</t>
  </si>
  <si>
    <t>&gt; 1 Year</t>
  </si>
  <si>
    <t>Commentaires (hypothèses s'il y a lieu, détails pour « autres », etc.)</t>
  </si>
  <si>
    <t>Comments</t>
  </si>
  <si>
    <t>CASH FLOW</t>
  </si>
  <si>
    <t>(In thousands of Canadian Dollars)</t>
  </si>
  <si>
    <t>Semaine</t>
  </si>
  <si>
    <t>Mois</t>
  </si>
  <si>
    <t>Week</t>
  </si>
  <si>
    <t>Month</t>
  </si>
  <si>
    <t xml:space="preserve">Institution financière </t>
  </si>
  <si>
    <t>Instructions générales</t>
  </si>
  <si>
    <t xml:space="preserve">Description des cellules de saisie </t>
  </si>
  <si>
    <t>Actifs liquides non grevés</t>
  </si>
  <si>
    <t>General Instructions</t>
  </si>
  <si>
    <t xml:space="preserve">Description of the input cells </t>
  </si>
  <si>
    <t>Cash outflow</t>
  </si>
  <si>
    <t>Net cash flow and cumulative cash flow</t>
  </si>
  <si>
    <t>Eligible Securities</t>
  </si>
  <si>
    <t>Other securities - for reporting purpose only</t>
  </si>
  <si>
    <t xml:space="preserve">Report here other securities held for internal liquidity management purposes not included above. These are reported for monitoring purposes and are not counted in the stock of Unencumbered liquid assets. </t>
  </si>
  <si>
    <t>Report expected fee income to be collected in each period derived from the institution's operation (e.g. from assets under management/administration, custody servives, investment advices, etc.). Fees should only consider existing and commited business (i.e., not factor in prospective new business).</t>
  </si>
  <si>
    <t>Report interest and dividend payments collected from performing investments, including from investments that do not qualify as unencumbered liquid assets, in each period.</t>
  </si>
  <si>
    <t>Report interest payments (and periodic capital repayment for amortizing loans) collected from performing loans in each period.</t>
  </si>
  <si>
    <t>Report the total of all terms loans maturing in the next 12 months in "Balance at t:0". Report maturing loans expected to be collected in each time period (i.e., loans that will not be rolled over).  Institutions should provide assumptions and other relevant information in the "Comments" column. Open or no maturity loans should not be reported nor should any inflow be recorded aside from contractually due minimum payments.</t>
  </si>
  <si>
    <t>Include other operational cash inflow contractually due in each period. Provide an explanation in the "Comments" column. Extraordinary items and non-recuring items should be discussed with the institution's lead supervisor prior to including them in the template.</t>
  </si>
  <si>
    <t xml:space="preserve">Include operational expenses other than payroll related (e.g. rent, marketing, etc.). Provide a high level breakdown of the items included in the "Comments" column. </t>
  </si>
  <si>
    <t>Report planned payroll expenses in each period. Bonus and performance incentives should be included in the period where they will be paid.</t>
  </si>
  <si>
    <t>Brokered deposits are deposits that are sourced through a third-party, i.e. where the underlying customer does not directly place the deposit with the institution. Both insured and uninsured deposits are included. Only the outstanding balance at time of reporting must be populated, the periodic outflows are automatically calculated based on the prescribed run-off rates.</t>
  </si>
  <si>
    <t>This category includes all demand deposits not included in the category above. Only the outstanding balance at time of reporting must be populated, the periodic outflows are automatically calculated based on the prescribed run-off rates.</t>
  </si>
  <si>
    <t>Report interest payments from deposits, borrowing, and other funding sources in each period.</t>
  </si>
  <si>
    <t>Include other cash outflows contractually due in each period. Provide an explanation in the "Comments" column. Extraordinary items and non-recuring items should be discussed with the institution's lead supervisor prior to including them in the template.</t>
  </si>
  <si>
    <t>Liquid assets and net cash flows</t>
  </si>
  <si>
    <t xml:space="preserve">Net cash flows equals the period's inflows minus outflows. This is an automated computation, not an input cell. </t>
  </si>
  <si>
    <t xml:space="preserve">Liquid assets and net cash flows equals the beginning of period liquid assets adjusted for the period's s minus outflows. This is an automated computation, not an input cell. </t>
  </si>
  <si>
    <t>White cells are automated calculations.</t>
  </si>
  <si>
    <t>Institutions are only required to populate blue cells.</t>
  </si>
  <si>
    <t xml:space="preserve">Fr
</t>
  </si>
  <si>
    <t>Eng</t>
  </si>
  <si>
    <t>Maturing term deposits - retail customers, insured</t>
  </si>
  <si>
    <t>Maturing term deposits - retail customers, uninsured</t>
  </si>
  <si>
    <t>Demand deposits - retail customers, insured</t>
  </si>
  <si>
    <t>Demand deposits - retail customers, uninsured</t>
  </si>
  <si>
    <t>Institutions must only populate blue cells of the template, based on their projected cash flows and point-in-time account balances. Input all data as positive numbers or zero. 
Maturing assets must reflect the behaviour expected by the institution in the period in which they mature. For example, a loan expected to be rolled over at maturity would not be reflected as an inflow. All significant assumptions should be recorded in the "Comments" column.</t>
  </si>
  <si>
    <t>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This category is limited to deposit that are covered by a deposit insurance scheme (e.g. CDIC). Only the outstanding balance at time of reporting must be populated, the periodic outflows are automatically calculated based on the prescribed run-off rates. Retail customers include retail deposits by a person and SBC deposits. Retail customers include retail deposits by a natural person and SBC deposits.</t>
  </si>
  <si>
    <t>Coins and banknotes currently held by the institution and immediately available to meet obligations.</t>
  </si>
  <si>
    <t>Deposits with other regulated financial institutions that are available on demand and are not encumbered or subject to withdrawal restrictions (e.g., notice period or deposit held for operational reasons such as clearing, access to payment systems).</t>
  </si>
  <si>
    <t>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(see example provided above for "Maturing term deposits - retail customers, insured"). 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The periodic outflow is a calculated cell.  
Retail customers include retail deposits by a natural person and SBC deposits.</t>
  </si>
  <si>
    <t>Inscrire le montant notionnel de chaque dépôt à terme venant à échéance, dans la période qui lui correspond, et le montant notionnel total impayé dans la colonne « Solde à t = 0 ». On suppose l’existence d’une sortie de trésorerie périodique pour chaque dépôt à terme venant à échéance. Le solde restant, soit le dépôt à terme venant à échéance moins la sortie de trésorerie périodique, sera présumé être renouvelé pour la même durée que le dépôt initial (voir l’exemple donné précédemment pour « Dépôts à terme venant à échéance – clientèle de détail et petites entreprises, assurés »). Les « dépôts de détail » sont les dépôts placés auprès des institutions par des personnes physiques. La clientèle de petites entreprises est constituée de comptes qui sont gérés comme des expositions sur la clientèle de détail et généralement considérés comme ayant, sur le plan du risque de liquidité, des caractéristiques similaires aux comptes de détail, et pour lesquels l’exposition agrégée totale est inférieure à 1,5 million de dollars canadiens par client. La sortie de trésorerie périodique se trouve dans une cellule contenant une formule. 
La clientèle de détail inclut les dépôts de détail des personnes physiques et les dépôts des petites entreprises.</t>
  </si>
  <si>
    <t>Inscrire le montant notionnel de chaque dépôt à terme venant à échéance, dans la période qui lui correspond, et le montant notionnel total impayé dans la colonne « Solde à t = 0 ». On suppose l’existence d’une sortie de trésorerie périodique pour chaque dépôt à terme venant à échéance. Le solde restant, soit le dépôt à terme venant à échéance moins la sortie de trésorerie périodique, sera présumé être renouvelé pour la même durée que le dépôt initial. Par exemple, dans le cas d’un dépôt à terme de 100 $, assuré, effectué par la clientèle de détail et dont l’échéance initiale et l’échéance à la date du calcul sont de deux mois, inscrire 100 $ à la ligne « Dépôts à terme venant à échéance – clientèle de détail et petites entreprises, assurés » (cellule I23) au mois 2. La sortie de trésorerie périodique se trouve dans une cellule calculée en fonction du taux de sortie prescrit. Ensuite, au mois 4, inscrire 95 $ (100 $ moins la sortie de trésorerie périodique) à la ligne « Dépôts à terme venant à échéance – clientèle de détail et petites entreprises, assurés » (cellule K23) et ainsi de suite pour les mois 6, 8, 10 et 12. 
Les « dépôts de détail » sont les dépôts placés auprès des institutions par des personnes physiques. La clientèle de petites entreprises est constituée de comptes qui sont gérés comme des expositions sur la clientèle de détail et généralement considérés comme ayant, sur le plan du risque de liquidité, des caractéristiques similaires aux comptes de détail, et pour lesquels l’exposition agrégée totale est inférieure à 1,5 million de dollars canadiens par client. Cette catégorie se limite aux dépôts couverts par un régime d’assurance-dépôts (p. ex., celui de la SADC). 
 La clientèle de détail inclut les dépôts de détail des personnes physiques et les dépôts des petites entreprises.</t>
  </si>
  <si>
    <t>Les « dépôts de détail » sont les dépôts placés auprès des institutions par des personnes physiques. La clientèle de petites entreprises est constituée de comptes qui sont gérés comme des expositions sur la clientèle de détail et généralement considérés comme ayant, sur le plan du risque de liquidité, des caractéristiques similaires aux comptes de détail, et pour lesquels l’exposition agrégée totale est inférieure à 1,5 million de dollars canadiens par client. Seul le solde impayé au moment de la déclaration doit être inscrit; les sorties de trésorerie périodiques sont calculées automatiquement en fonction des taux de retrait prescrits. Cette catégorie comprend les dépôts qui ne sont pas assurés par un régime d’assurance-dépôts (p. ex., montant supérieur à la limite de couverture, type de produit non couvert).
 La clientèle de détail inclut les dépôts de détail des personnes physiques et les dépôts des petites entreprises.</t>
  </si>
  <si>
    <t>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Only the outstanding balance at time of reporting must be populated, the periodic outflows are automatically calculated based on the prescribed run-off rates. This category includes deposits that are not covered by a deposit insurance scheme (e.g. amount in excess of coverage limit, product type not covered). 
Retail customers include retail deposits by a natural person and SBC deposits.</t>
  </si>
  <si>
    <t>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(see example provided above for "Maturing term deposits - retail customers, insured"). Brokered deposits are deposits that are sourced through a third-party, i.e. where the underlying customer does not directly place the deposit with the institution. Both insured and uninsured deposits are included. The periodic outflow is a calculated cell.
Retail customers include retail deposits by a natural person and SBC deposits.</t>
  </si>
  <si>
    <t xml:space="preserve">Inscrire le montant notionnel de chaque dépôt à terme venant à échéance, dans la période qui lui correspond, et le montant notionnel total impayé dans la colonne « Solde à t = 0 ». On suppose l’existence d’une sortie de trésorerie périodique pour chaque dépôt à terme venant à échéance. Le solde restant, soit le dépôt à terme venant à échéance moins la sortie de trésorerie périodique, sera présumé être renouvelé pour la même durée que le dépôt initial (voir l’exemple donné précédemment pour « Dépôts à terme venant à échéance – clientèle de détail et petites entreprises, assurés »). Les dépôts avec intermédiaire proviennent d’un tiers, c’est-à-dire que le client en question ne dépose pas directement la somme auprès de l’institution. Les dépôts assurés et les dépôts non assurés en font tous deux partie. La sortie de trésorerie périodique se trouve dans une cellule contenant une formule. 
La clientèle de détail inclut les dépôts de détail des personnes physiques et les dépôts des petites entreprises.
</t>
  </si>
  <si>
    <t>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(see example provided above for "Maturing term deposits - retail customers, insured"). This category includes all term deposits not included in the category above. The periodic outflow is a calculated cell. 
Retail customers include retail deposits by a natural person and SBC deposits.</t>
  </si>
  <si>
    <t>Inscrire le montant notionnel de chaque dépôt à terme venant à échéance, dans la période qui lui correspond, et le montant notionnel total impayé dans la colonne « Solde à t = 0 ». On suppose l’existence d’une sortie de trésorerie périodique pour chaque dépôt à terme venant à échéance. Le solde restant, soit le dépôt à terme venant à échéance moins la sortie de trésorerie périodique, sera présumé être renouvelé pour la même durée que le dépôt initial (voir l’exemple donné précédemment pour « Dépôts à terme venant à échéance – clientèle de détail et petites entreprises, assurés »). Cette catégorie comprend tous les dépôts à terme non compris dans la catégorie ci-dessus. La sortie de trésorerie périodique se trouve dans une cellule contenant une formule. 
La clientèle de détail inclut les dépôts de détail des personnes physiques et les dépôts des petites entreprises.</t>
  </si>
  <si>
    <t>Les « dépôts de détail » sont les dépôts placés auprès des institutions par des personnes physiques. La clientèle de petites entreprises est constituée de comptes qui sont gérés comme des expositions sur la clientèle de détail et généralement considérés comme ayant, sur le plan du risque de liquidité, des caractéristiques similaires aux comptes de détail, et pour lesquels l’exposition agrégée totale est inférieure à 1,5 million de dollars canadiens par client. Cette catégorie se limite aux dépôts assurés par un régime d’assurance-dépôts (p. ex., celui de la SADC). Seul le solde impayé au moment de la déclaration doit être inscrit; les sorties de trésorerie périodiques sont calculées automatiquement en fonction des taux de retrait prescrits.
La clientèle de détail inclut les dépôts de détail des personnes physiques et les dépôts des petites entreprises.</t>
  </si>
  <si>
    <t>Nom</t>
  </si>
  <si>
    <t>Language</t>
  </si>
  <si>
    <t>DAT, clientèle de détail (particuliers et petites entreprises), assurés</t>
  </si>
  <si>
    <t>Maturing term deposits - retail customers (natural person and small  business customers), insured</t>
  </si>
  <si>
    <t>DAT, clientèle de détail (particuliers et petites entreprises), non assurés</t>
  </si>
  <si>
    <t>Dépôts à vue – clientèle de détail (particuliers et petites entreprises), assurés</t>
  </si>
  <si>
    <t>Dépôts à vue – clientèle de détail (particuliers et petites entreprises), non assurés</t>
  </si>
  <si>
    <t>Demand deposits - retail customers (natural person and small  business customers), insured</t>
  </si>
  <si>
    <t>Demand deposits - retail customers (natural person and small  business customers), uninsured</t>
  </si>
  <si>
    <t>DAV, clientèle de détail (particuliers et petites entreprises), non aussurés</t>
  </si>
  <si>
    <t>DAV, clientèle de détail (particuliers et petites entreprises), aussurés</t>
  </si>
  <si>
    <t>Maturing term deposits - retail customers (natural person and small  business customers), uninsured</t>
  </si>
  <si>
    <t xml:space="preserve">Actifs liquides cumulatifs </t>
  </si>
  <si>
    <t>Autres titres - à des fins d'informations seulement</t>
  </si>
  <si>
    <t>Remplir uniquement les cellules en bleu</t>
  </si>
  <si>
    <t>Actifs liquides et Flux de trésorerie nets cumulatifs</t>
  </si>
  <si>
    <t>Signature</t>
  </si>
  <si>
    <t>Auditeur  interne</t>
  </si>
  <si>
    <t>Attestation du représentant désigné</t>
  </si>
  <si>
    <t>Courriel :</t>
  </si>
  <si>
    <t>Poste :</t>
  </si>
  <si>
    <t>Téléphone :</t>
  </si>
  <si>
    <t xml:space="preserve">Fonction : </t>
  </si>
  <si>
    <t xml:space="preserve">Nom : </t>
  </si>
  <si>
    <t xml:space="preserve">Personne ressource : </t>
  </si>
  <si>
    <t xml:space="preserve">Date de fin de période : </t>
  </si>
  <si>
    <t>Nom de l'institution financière :</t>
  </si>
  <si>
    <t xml:space="preserve">Attestation d'assurance </t>
  </si>
  <si>
    <t>Confidentiel</t>
  </si>
  <si>
    <t>Confidential</t>
  </si>
  <si>
    <t>Ligne directrice sur les normes relatives à la suffisance des liquidités  (LDSL)</t>
  </si>
  <si>
    <t>Assurance Attestation</t>
  </si>
  <si>
    <t>Identification</t>
  </si>
  <si>
    <t>Financial Institution Name:</t>
  </si>
  <si>
    <t>Period Ending Date:</t>
  </si>
  <si>
    <t xml:space="preserve">Name: </t>
  </si>
  <si>
    <t>Function:</t>
  </si>
  <si>
    <t xml:space="preserve">Telephone: </t>
  </si>
  <si>
    <t>Extension:</t>
  </si>
  <si>
    <t xml:space="preserve">Email: </t>
  </si>
  <si>
    <t>Designated Senior Management Attestation</t>
  </si>
  <si>
    <t>Name</t>
  </si>
  <si>
    <t>Opinion of Internal Auditor (to be signed at a minimum once every three years)</t>
  </si>
  <si>
    <t>Internal Auditor</t>
  </si>
  <si>
    <t>Date de l'audit interne :</t>
  </si>
  <si>
    <t>Internal Audit Date</t>
  </si>
  <si>
    <t>J'ai examiné l'efficacité des processus et des contrôles internes en place à l'égard du formulaire EFT, y compris les systèmes qui s’y rattachent, ainsi que le suivi de la conformité aux modèles applicables à l’institution financière. À mon avis, les processus et les contrôles internes à la date ci-dessous,  fonctionnent comme prévu et permettent de garantir l'exhaustivité et l'exactitude du formulaire.</t>
  </si>
  <si>
    <t>Contact person:</t>
  </si>
  <si>
    <t>Le représentant désigné de la haute direction de l'institution financière ne doit pas participer directement à la préparation du formulaire EFT.</t>
  </si>
  <si>
    <t>Prêts venant à échéance</t>
  </si>
  <si>
    <t xml:space="preserve">Les autres titres détenus aux fins de gestion interne des liquidités devraient être déclarés dans la cellule D12. Ce montant est fourni à des fins d’information seulement et ne sera pas inclus dans le calcul des flux de trésorerie. </t>
  </si>
  <si>
    <t xml:space="preserve">Other securities held for internal cash management purposes should be reported in cell D12. This amount is provided for reporting purposes only and will not be included in the cash flow calculation. </t>
  </si>
  <si>
    <t>Dépôts à terme venant à échéance – clientèle de détail (particuliers et petites entreprises), assurés</t>
  </si>
  <si>
    <t>Dépôts à terme venant à échéance – clientèle de détail (particuliers et petites entreprises), non assurés</t>
  </si>
  <si>
    <t>Divulgation</t>
  </si>
  <si>
    <t>Français</t>
  </si>
  <si>
    <t>Anglais</t>
  </si>
  <si>
    <t>7 
(Semaine 1)</t>
  </si>
  <si>
    <t>14 
(Semaine 2)</t>
  </si>
  <si>
    <t>21 
(Semaine 3)</t>
  </si>
  <si>
    <t>31 
(Semaine 4)</t>
  </si>
  <si>
    <t>60 
(Mois 2)</t>
  </si>
  <si>
    <t>89 
(Mois 3)</t>
  </si>
  <si>
    <t>120 
(Mois 4)</t>
  </si>
  <si>
    <t>150 
(Mois 5)</t>
  </si>
  <si>
    <t>181 
(Mois 6)</t>
  </si>
  <si>
    <t>211 
(Mois 7)</t>
  </si>
  <si>
    <t>242 
(Mois 8)</t>
  </si>
  <si>
    <t>273 
(Mois 9)</t>
  </si>
  <si>
    <t>303 
(Mois 10)</t>
  </si>
  <si>
    <t>334 
(Mois 11)</t>
  </si>
  <si>
    <t>364 
(Mois 12)</t>
  </si>
  <si>
    <t>Il s’agit de titres négociables représentatifs de créances sur – ou garantis par – des entités souveraines, des banques centrales et des entités du secteur public, auxquels une pondération de 0 % est attribuée selon l’approche standard de Bâle II pour le risque de crédit, pourvu qu’ils ne soient pas émis par une institution financière ou par l’une de ses entités affiliées. Cela comprend les créances visant toutes les administrations provinciales ou territoriales et les mandataires des administrations fédéral, provinciales et territoriales dont les dettes constituent, en vertu de leurs lois habilitantes, des obligations directes de l'État. Les titres émis dans le cadre du programme des titres hypothécaires consentis en vertu de la Loi nationale sur l’habitation peuvent être inclus dans les titres admissibles. Il est entendu que les titres admissibles dans le contexte de l’état des flux de trésorie (EFT) correspondent aux actifs liquides de haute qualité (HQLA) de niveau 1 dans le ratio de liquidité à court terme (LCR).</t>
  </si>
  <si>
    <t>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For example, a $100 insured retail term deposit with an initial and day-of-computation maturity of two months would mean institutions must record $100 in the row "Maturing term deposits - retail customers, insured" (cell I23) at month 2. The periodic outflow is a calculated cell based on the prescribed outflow rate. Then, in month 4, institutions should input $95 ($100 minus the periodic outflow) in the row "Maturing term deposits - retail customers, insured" (cell K23) and so on for months 6, 8, 10, and 12. 
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This category is limited to deposit that are covered by an deposit insurance scheme (e.g. CDIC). 
Retail customers include retail deposits by a natural person and small business customers (SBC) deposits.</t>
  </si>
  <si>
    <t>Reporting</t>
  </si>
  <si>
    <t>Reporting date
(yyyy-mm-dd)</t>
  </si>
  <si>
    <t>7 
(Week 1)</t>
  </si>
  <si>
    <t>14 
(Week 2)</t>
  </si>
  <si>
    <t>21 
(Week 3)</t>
  </si>
  <si>
    <t>31 
(Week 4)</t>
  </si>
  <si>
    <t>60 
(Month 2)</t>
  </si>
  <si>
    <t>89 
(Month 3)</t>
  </si>
  <si>
    <t>120 
(Month 4)</t>
  </si>
  <si>
    <t>150 
(Month 5)</t>
  </si>
  <si>
    <t>181 
(Month 6)</t>
  </si>
  <si>
    <t>211 
(Month 7)</t>
  </si>
  <si>
    <t>242 
(Month 8)</t>
  </si>
  <si>
    <t>273 
(Month 9)</t>
  </si>
  <si>
    <t>303 
(Month 10)</t>
  </si>
  <si>
    <t>334 
(Month 11)</t>
  </si>
  <si>
    <t>364 
(Month 12)</t>
  </si>
  <si>
    <t>Ne remplir que les cellules bleues de la grille en se fondant sur ses flux de trésorerie projetés et sur les valeurs en compte à une date précise. Saisir toutes les données sous forme de chiffres positifs ou de zéros. 
Les actifs venant à échéance doivent refléter le comportement attendu de l’institution au cours de la période où ils arrivent à échéance. Par exemple, lorsqu’un prêt est censé être reconduit à l’échéance, il ne doit pas être comptabilisé comme une entrée de trésorerie. Toutes les hypothèses importantes doivent être consignées dans la colonne « Commentaires ».</t>
  </si>
  <si>
    <t>Cash Flow Statement (CFS) metric</t>
  </si>
  <si>
    <t>The financial institution's designated senior management representative must not be directly involved in preparing the CFS form.</t>
  </si>
  <si>
    <t>Eligible Securities include marketable securities representing claims on or guaranteed by sovereigns, central banks, and public sector entities assigned a 0% risk-weight under the Basel II Standardised Approach for credit risk provided they are not an obligation of a financial institution or any of its affiliated entities. This would also include claims on all provincial and territorial governments and agents of the federal, provincial or territorial government whose debts are, by virtue of their enabling legislation, obligations of the parent government. Securities issued under the National Housing Act Mortgage Backed Securities (NHA MBS) program may be included as Eligible Securities. For greater clarity, Eligible Securities in the context of the Cash Flows Statement (CFS) metric correspond to Level 1 HQLA in the Liquidity Coverage Ratio (LCR).</t>
  </si>
  <si>
    <t>I have reviewed the effectiveness of the processes and internal controls in place for the CFS form, including the related systems, and the monitoring of compliance with the applicable models to the financial institution. In my opinion, the processes and internal controls in place as of the date below, are operating as designed and are effective in ensuring the completeness and accuracy of the form.</t>
  </si>
  <si>
    <t>État des flux de trésorerie (EFT)</t>
  </si>
  <si>
    <t>Date de divulgation 
(aaaa-mm-jj)</t>
  </si>
  <si>
    <t>Opinion de l'auditeur interne (à signer au moins une fois tous les trois ans)</t>
  </si>
  <si>
    <r>
      <t>1</t>
    </r>
    <r>
      <rPr>
        <b/>
        <vertAlign val="superscript"/>
        <sz val="11"/>
        <color theme="1"/>
        <rFont val="Calibri"/>
        <family val="2"/>
        <scheme val="minor"/>
      </rPr>
      <t>er</t>
    </r>
    <r>
      <rPr>
        <b/>
        <sz val="11"/>
        <color theme="1"/>
        <rFont val="Calibri"/>
        <family val="2"/>
        <scheme val="minor"/>
      </rPr>
      <t xml:space="preserve"> Janvier 2026  (January 1, 2026)</t>
    </r>
  </si>
  <si>
    <t>Validation français</t>
  </si>
  <si>
    <t>Validation anglais</t>
  </si>
  <si>
    <t>Page titre'!A36</t>
  </si>
  <si>
    <t>Page titre'!A40</t>
  </si>
  <si>
    <t>100'!A4</t>
  </si>
  <si>
    <t>100'!A5</t>
  </si>
  <si>
    <t>100'!A7</t>
  </si>
  <si>
    <t>100'!B8</t>
  </si>
  <si>
    <t>100'!B9</t>
  </si>
  <si>
    <t>100'!B10</t>
  </si>
  <si>
    <t>100'!B11</t>
  </si>
  <si>
    <t>100'!B12</t>
  </si>
  <si>
    <t>100'!A13</t>
  </si>
  <si>
    <t>100'!B14</t>
  </si>
  <si>
    <t>100'!B15</t>
  </si>
  <si>
    <t>100'!B16</t>
  </si>
  <si>
    <t>100'!B17</t>
  </si>
  <si>
    <t>100'!B18</t>
  </si>
  <si>
    <t>100'!A19</t>
  </si>
  <si>
    <t>100'!B20</t>
  </si>
  <si>
    <t>100'!B21</t>
  </si>
  <si>
    <t>100'!B22</t>
  </si>
  <si>
    <t>100'!C23</t>
  </si>
  <si>
    <t>100'!C24</t>
  </si>
  <si>
    <t>100'!C25</t>
  </si>
  <si>
    <t>100'!C26</t>
  </si>
  <si>
    <t>100'!C27</t>
  </si>
  <si>
    <t>100'!C28</t>
  </si>
  <si>
    <t>100'!C29</t>
  </si>
  <si>
    <t>100'!C30</t>
  </si>
  <si>
    <t>100'!B31</t>
  </si>
  <si>
    <t>100'!C32</t>
  </si>
  <si>
    <t>100'!C33</t>
  </si>
  <si>
    <t>100'!C34</t>
  </si>
  <si>
    <t>100'!C35</t>
  </si>
  <si>
    <t>100'!B36</t>
  </si>
  <si>
    <t>100'!B37</t>
  </si>
  <si>
    <t>100'!A38</t>
  </si>
  <si>
    <t>100'!B39</t>
  </si>
  <si>
    <t>100'!B40</t>
  </si>
  <si>
    <t>100'!B42</t>
  </si>
  <si>
    <t>100'!B43</t>
  </si>
  <si>
    <t>100'!B44</t>
  </si>
  <si>
    <t>100'!B45</t>
  </si>
  <si>
    <t>100'!B46</t>
  </si>
  <si>
    <t>100'!B47</t>
  </si>
  <si>
    <t>100'!B48</t>
  </si>
  <si>
    <t>100'!B49</t>
  </si>
  <si>
    <t>100'!B50</t>
  </si>
  <si>
    <t>100'!C53</t>
  </si>
  <si>
    <t>100'!C54</t>
  </si>
  <si>
    <t>100'!C55</t>
  </si>
  <si>
    <t>100'!C56</t>
  </si>
  <si>
    <t>100'!D5</t>
  </si>
  <si>
    <t>100'!E5</t>
  </si>
  <si>
    <t>100'!F5</t>
  </si>
  <si>
    <t>100'!G5</t>
  </si>
  <si>
    <t>100'!H5</t>
  </si>
  <si>
    <t>100'!I5</t>
  </si>
  <si>
    <t>100'!J5</t>
  </si>
  <si>
    <t>100'!K5</t>
  </si>
  <si>
    <t>100'!L5</t>
  </si>
  <si>
    <t>100'!M5</t>
  </si>
  <si>
    <t>100'!N5</t>
  </si>
  <si>
    <t>100'!O5</t>
  </si>
  <si>
    <t>100'!P5</t>
  </si>
  <si>
    <t>100'!Q5</t>
  </si>
  <si>
    <t>100'!R5</t>
  </si>
  <si>
    <t>100'!S5</t>
  </si>
  <si>
    <t>100'!T5</t>
  </si>
  <si>
    <t>100'!U4</t>
  </si>
  <si>
    <t>100'!A2</t>
  </si>
  <si>
    <t>100'!A3</t>
  </si>
  <si>
    <t>100'!F42</t>
  </si>
  <si>
    <t>100'!G42</t>
  </si>
  <si>
    <t>Instructions!B1</t>
  </si>
  <si>
    <t>Instructions!B2</t>
  </si>
  <si>
    <t>Instructions!B5</t>
  </si>
  <si>
    <t>Instructions!B7</t>
  </si>
  <si>
    <t>Instructions!B8</t>
  </si>
  <si>
    <t>Instructions!B9</t>
  </si>
  <si>
    <t>Instructions!B10</t>
  </si>
  <si>
    <t>Instructions!B11</t>
  </si>
  <si>
    <t>Instructions!C8</t>
  </si>
  <si>
    <t>Instructions!C9</t>
  </si>
  <si>
    <t>Instructions!C10</t>
  </si>
  <si>
    <t>Instructions!C11</t>
  </si>
  <si>
    <t>Instructions!B13</t>
  </si>
  <si>
    <t>Instructions!B14</t>
  </si>
  <si>
    <t>Instructions!B15</t>
  </si>
  <si>
    <t>Instructions!B16</t>
  </si>
  <si>
    <t>Instructions!B17</t>
  </si>
  <si>
    <t>Instructions!B18</t>
  </si>
  <si>
    <t>Instructions!C14</t>
  </si>
  <si>
    <t>Instructions!C15</t>
  </si>
  <si>
    <t>Instructions!C16</t>
  </si>
  <si>
    <t>Instructions!C17</t>
  </si>
  <si>
    <t>Instructions!C18</t>
  </si>
  <si>
    <t>Instructions!B20</t>
  </si>
  <si>
    <t>Instructions!B21</t>
  </si>
  <si>
    <t>Instructions!B22</t>
  </si>
  <si>
    <t>Instructions!B23</t>
  </si>
  <si>
    <t>Instructions!B24</t>
  </si>
  <si>
    <t>Instructions!B25</t>
  </si>
  <si>
    <t>Instructions!B26</t>
  </si>
  <si>
    <t>Instructions!B27</t>
  </si>
  <si>
    <t>Instructions!B28</t>
  </si>
  <si>
    <t>Instructions!B29</t>
  </si>
  <si>
    <t>Instructions!B30</t>
  </si>
  <si>
    <t>Instructions!B31</t>
  </si>
  <si>
    <t>Instructions!B32</t>
  </si>
  <si>
    <t>Instructions!C21</t>
  </si>
  <si>
    <t>Instructions!C22</t>
  </si>
  <si>
    <t>Instructions!C23</t>
  </si>
  <si>
    <t>Instructions!C24</t>
  </si>
  <si>
    <t>Instructions!C25</t>
  </si>
  <si>
    <t>Instructions!C26</t>
  </si>
  <si>
    <t>Instructions!C27</t>
  </si>
  <si>
    <t>Instructions!C28</t>
  </si>
  <si>
    <t>Instructions!C29</t>
  </si>
  <si>
    <t>Instructions!C30</t>
  </si>
  <si>
    <t>Instructions!C31</t>
  </si>
  <si>
    <t>Instructions!C32</t>
  </si>
  <si>
    <t>Instructions!B34</t>
  </si>
  <si>
    <t>Instructions!B35</t>
  </si>
  <si>
    <t>Instructions!B36</t>
  </si>
  <si>
    <t>Instructions!C35</t>
  </si>
  <si>
    <t>Instructions!C36</t>
  </si>
  <si>
    <t>Attestation!G5</t>
  </si>
  <si>
    <t>Attestation!A6</t>
  </si>
  <si>
    <t>Attestation!A8</t>
  </si>
  <si>
    <t>Attestation!A9</t>
  </si>
  <si>
    <t>Attestation!A11</t>
  </si>
  <si>
    <t>Attestation!A12</t>
  </si>
  <si>
    <t>Attestation!A14</t>
  </si>
  <si>
    <t>Attestation!A16</t>
  </si>
  <si>
    <t>Attestation!A17</t>
  </si>
  <si>
    <t>Attestation!A19</t>
  </si>
  <si>
    <t>Attestation!A21</t>
  </si>
  <si>
    <t>Attestation!F21</t>
  </si>
  <si>
    <t>Attestation!A23</t>
  </si>
  <si>
    <t>Attestation!A25</t>
  </si>
  <si>
    <t>Attestation!A27</t>
  </si>
  <si>
    <t>Attestation!A30</t>
  </si>
  <si>
    <t>Attestation!F30</t>
  </si>
  <si>
    <t>Attestation!A32</t>
  </si>
  <si>
    <t>Attestation!A34</t>
  </si>
  <si>
    <t>Attestation!A36</t>
  </si>
  <si>
    <t>Attestation!A38</t>
  </si>
  <si>
    <t>Attestation!A41</t>
  </si>
  <si>
    <t>Attestation!F41</t>
  </si>
  <si>
    <t>Attestation!A44</t>
  </si>
  <si>
    <t>Référence emplacement</t>
  </si>
  <si>
    <t>Emplacement utilisé</t>
  </si>
  <si>
    <r>
      <t xml:space="preserve">Je confirme avoir lu et compris le chapitre 1 et la section 5.7 du chapitre 5 de la </t>
    </r>
    <r>
      <rPr>
        <i/>
        <sz val="10"/>
        <color theme="1"/>
        <rFont val="Arial"/>
        <family val="2"/>
      </rPr>
      <t>Ligne directrice sur les normes relatives à la suffisance des liquidités</t>
    </r>
    <r>
      <rPr>
        <sz val="10"/>
        <color theme="1"/>
        <rFont val="Arial"/>
        <family val="2"/>
      </rPr>
      <t xml:space="preserve"> ainsi que toute instruction pertinente émise par l'Autorité des marchés financiers (l'« Autorité »), que le formulaire est rempli conformément à ces documents et qu'il est exact et complet.</t>
    </r>
  </si>
  <si>
    <r>
      <t xml:space="preserve">I hereby confirm that I have read and understand Chapter 1 and Chapter 5 (section 5.7) of the </t>
    </r>
    <r>
      <rPr>
        <i/>
        <sz val="10"/>
        <color theme="1"/>
        <rFont val="Arial"/>
        <family val="2"/>
      </rPr>
      <t>Liquidity Adequacy Guideline</t>
    </r>
    <r>
      <rPr>
        <sz val="10"/>
        <color theme="1"/>
        <rFont val="Arial"/>
        <family val="2"/>
      </rPr>
      <t xml:space="preserve"> and any relevant instructions issued by the Autorité des marchés financiers (the "AMF"), that the form is completed in accordance with these documents and that it is accurate and complete.</t>
    </r>
  </si>
  <si>
    <t>Liquidity Adequacy Guideline</t>
  </si>
  <si>
    <t>Balance at t=0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9">
    <numFmt numFmtId="6" formatCode="#,##0\ &quot;$&quot;_);[Red]\(#,##0\ &quot;$&quot;\)"/>
    <numFmt numFmtId="42" formatCode="_ * #,##0_)\ &quot;$&quot;_ ;_ * \(#,##0\)\ &quot;$&quot;_ ;_ * &quot;-&quot;_)\ &quot;$&quot;_ ;_ @_ "/>
    <numFmt numFmtId="44" formatCode="_ * #,##0.00_)\ &quot;$&quot;_ ;_ * \(#,##0.00\)\ &quot;$&quot;_ ;_ * &quot;-&quot;??_)\ &quot;$&quot;_ ;_ @_ "/>
    <numFmt numFmtId="164" formatCode="_ * #,##0_)\ _$_ ;_ * \(#,##0\)\ _$_ ;_ * &quot;-&quot;_)\ _$_ ;_ @_ "/>
    <numFmt numFmtId="165" formatCode="_ * #,##0.00_)\ _$_ ;_ * \(#,##0.00\)\ _$_ ;_ * &quot;-&quot;??_)\ _$_ ;_ @_ "/>
    <numFmt numFmtId="166" formatCode=";;;"/>
    <numFmt numFmtId="167" formatCode="_-* #,##0.00_-;\-* #,##0.00_-;_-* &quot;-&quot;??_-;_-@_-"/>
    <numFmt numFmtId="168" formatCode="_-&quot;$&quot;* #,##0.00_-;\-&quot;$&quot;* #,##0.00_-;_-&quot;$&quot;* &quot;-&quot;??_-;_-@_-"/>
    <numFmt numFmtId="169" formatCode="0.0%"/>
  </numFmts>
  <fonts count="40">
    <font>
      <sz val="11"/>
      <color theme="1"/>
      <name val="Calibri"/>
      <family val="2"/>
      <scheme val="minor"/>
    </font>
    <font>
      <sz val="10"/>
      <color theme="1"/>
      <name val="Arial"/>
      <family val="2"/>
    </font>
    <font>
      <sz val="11"/>
      <color rgb="FF006100"/>
      <name val="Calibri"/>
      <family val="2"/>
      <scheme val="minor"/>
    </font>
    <font>
      <sz val="8"/>
      <color theme="1"/>
      <name val="Arial"/>
      <family val="2"/>
    </font>
    <font>
      <b/>
      <sz val="10"/>
      <color theme="1"/>
      <name val="Arial"/>
      <family val="2"/>
    </font>
    <font>
      <sz val="7"/>
      <color theme="1"/>
      <name val="Arial"/>
      <family val="2"/>
    </font>
    <font>
      <b/>
      <sz val="8"/>
      <color theme="1"/>
      <name val="Arial"/>
      <family val="2"/>
    </font>
    <font>
      <sz val="8"/>
      <name val="Arial"/>
      <family val="2"/>
    </font>
    <font>
      <sz val="10"/>
      <color indexed="10"/>
      <name val="Arial"/>
      <family val="2"/>
    </font>
    <font>
      <sz val="10"/>
      <name val="Arial"/>
      <family val="2"/>
    </font>
    <font>
      <sz val="11"/>
      <color indexed="17"/>
      <name val="Calibri"/>
      <family val="2"/>
    </font>
    <font>
      <sz val="10"/>
      <color rgb="FF006100"/>
      <name val="Arial"/>
      <family val="2"/>
    </font>
    <font>
      <b/>
      <sz val="10"/>
      <name val="Arial"/>
      <family val="2"/>
    </font>
    <font>
      <b/>
      <sz val="7"/>
      <color theme="1"/>
      <name val="Arial"/>
      <family val="2"/>
    </font>
    <font>
      <sz val="6"/>
      <color theme="1"/>
      <name val="Arial"/>
      <family val="2"/>
    </font>
    <font>
      <u/>
      <sz val="10"/>
      <color theme="10"/>
      <name val="Calibri"/>
      <family val="2"/>
    </font>
    <font>
      <sz val="10"/>
      <color theme="1"/>
      <name val="Calibri"/>
      <family val="2"/>
    </font>
    <font>
      <sz val="11"/>
      <color rgb="FF006100"/>
      <name val="Arial"/>
      <family val="2"/>
    </font>
    <font>
      <sz val="10"/>
      <color rgb="FF000000"/>
      <name val="Times New Roman"/>
      <family val="1"/>
    </font>
    <font>
      <u/>
      <sz val="11"/>
      <color theme="10"/>
      <name val="Arial"/>
      <family val="2"/>
    </font>
    <font>
      <sz val="12"/>
      <color rgb="FF000000"/>
      <name val="Arial"/>
      <family val="2"/>
    </font>
    <font>
      <b/>
      <sz val="12"/>
      <color rgb="FF000000"/>
      <name val="Arial"/>
      <family val="2"/>
    </font>
    <font>
      <b/>
      <sz val="14"/>
      <name val="Arial"/>
      <family val="2"/>
    </font>
    <font>
      <sz val="11"/>
      <color theme="1"/>
      <name val="Arial"/>
      <family val="2"/>
    </font>
    <font>
      <b/>
      <sz val="14"/>
      <color theme="1"/>
      <name val="Arial"/>
      <family val="2"/>
    </font>
    <font>
      <b/>
      <sz val="11"/>
      <color theme="1"/>
      <name val="Arial"/>
      <family val="2"/>
    </font>
    <font>
      <sz val="11"/>
      <color theme="4"/>
      <name val="Arial"/>
      <family val="2"/>
    </font>
    <font>
      <b/>
      <sz val="12"/>
      <color theme="1"/>
      <name val="Arial"/>
      <family val="2"/>
    </font>
    <font>
      <sz val="11"/>
      <name val="Arial"/>
      <family val="2"/>
    </font>
    <font>
      <b/>
      <sz val="11"/>
      <name val="Arial"/>
      <family val="2"/>
    </font>
    <font>
      <sz val="10"/>
      <color theme="4"/>
      <name val="Arial"/>
      <family val="2"/>
    </font>
    <font>
      <b/>
      <sz val="10"/>
      <color rgb="FFFF0000"/>
      <name val="Arial"/>
      <family val="2"/>
    </font>
    <font>
      <b/>
      <sz val="11"/>
      <color theme="1"/>
      <name val="Calibri"/>
      <family val="2"/>
      <scheme val="minor"/>
    </font>
    <font>
      <b/>
      <sz val="12"/>
      <color theme="1"/>
      <name val="Calibri"/>
      <family val="2"/>
      <scheme val="minor"/>
    </font>
    <font>
      <i/>
      <sz val="11"/>
      <color theme="1"/>
      <name val="Arial"/>
      <family val="2"/>
    </font>
    <font>
      <b/>
      <sz val="10"/>
      <color rgb="FF000000"/>
      <name val="Times New Roman"/>
      <family val="1"/>
    </font>
    <font>
      <b/>
      <sz val="11"/>
      <color theme="1"/>
      <name val="Arial  "/>
      <family val="2"/>
    </font>
    <font>
      <b/>
      <vertAlign val="superscript"/>
      <sz val="11"/>
      <color theme="1"/>
      <name val="Calibri"/>
      <family val="2"/>
      <scheme val="minor"/>
    </font>
    <font>
      <i/>
      <sz val="10"/>
      <color theme="1"/>
      <name val="Arial"/>
      <family val="2"/>
    </font>
    <font>
      <sz val="11"/>
      <color theme="1"/>
      <name val="Calibri"/>
      <family val="2"/>
      <scheme val="minor"/>
    </font>
  </fonts>
  <fills count="32">
    <fill>
      <patternFill patternType="none"/>
    </fill>
    <fill>
      <patternFill patternType="gray125"/>
    </fill>
    <fill>
      <patternFill patternType="solid">
        <fgColor theme="6" tint="0.59978026673177287"/>
        <bgColor indexed="64"/>
      </patternFill>
    </fill>
    <fill>
      <patternFill patternType="solid">
        <fgColor indexed="9"/>
        <bgColor indexed="64"/>
      </patternFill>
    </fill>
    <fill>
      <patternFill patternType="solid">
        <fgColor indexed="42"/>
        <bgColor indexed="64"/>
      </patternFill>
    </fill>
    <fill>
      <patternFill patternType="solid">
        <fgColor rgb="FFC6EFCE"/>
        <bgColor indexed="64"/>
      </patternFill>
    </fill>
    <fill>
      <patternFill patternType="solid">
        <fgColor indexed="22"/>
        <bgColor indexed="64"/>
      </patternFill>
    </fill>
    <fill>
      <patternFill patternType="solid">
        <fgColor indexed="47"/>
        <bgColor indexed="64"/>
      </patternFill>
    </fill>
    <fill>
      <patternFill patternType="solid">
        <fgColor indexed="13"/>
        <bgColor indexed="64"/>
      </patternFill>
    </fill>
    <fill>
      <patternFill patternType="solid">
        <fgColor theme="0"/>
        <bgColor indexed="64"/>
      </patternFill>
    </fill>
    <fill>
      <patternFill patternType="solid">
        <fgColor theme="4" tint="0.59981078524124887"/>
        <bgColor indexed="64"/>
      </patternFill>
    </fill>
    <fill>
      <patternFill patternType="solid">
        <fgColor theme="3" tint="0.79985961485641044"/>
        <bgColor indexed="64"/>
      </patternFill>
    </fill>
    <fill>
      <patternFill patternType="solid">
        <fgColor theme="3" tint="0.79985961485641044"/>
        <bgColor indexed="64"/>
      </patternFill>
    </fill>
    <fill>
      <patternFill patternType="solid">
        <fgColor rgb="FFC5D9F1"/>
        <bgColor indexed="64"/>
      </patternFill>
    </fill>
    <fill>
      <patternFill patternType="solid">
        <fgColor theme="0" tint="-0.24988555558946501"/>
        <bgColor indexed="64"/>
      </patternFill>
    </fill>
    <fill>
      <patternFill patternType="gray0625">
        <bgColor theme="0"/>
      </patternFill>
    </fill>
    <fill>
      <gradientFill degree="90">
        <stop position="0">
          <color theme="0"/>
        </stop>
        <stop position="1">
          <color rgb="FFD2A203"/>
        </stop>
      </gradientFill>
    </fill>
    <fill>
      <gradientFill degree="90">
        <stop position="0">
          <color theme="0"/>
        </stop>
        <stop position="1">
          <color rgb="FFD2A203"/>
        </stop>
      </gradientFill>
    </fill>
    <fill>
      <patternFill patternType="solid">
        <fgColor rgb="FFD9D9D9"/>
        <bgColor indexed="64"/>
      </patternFill>
    </fill>
    <fill>
      <gradientFill degree="90">
        <stop position="0">
          <color theme="0"/>
        </stop>
        <stop position="1">
          <color rgb="FFD2A203"/>
        </stop>
      </gradientFill>
    </fill>
    <fill>
      <gradientFill degree="90">
        <stop position="0">
          <color theme="0"/>
        </stop>
        <stop position="1">
          <color rgb="FFD2A203"/>
        </stop>
      </gradientFill>
    </fill>
    <fill>
      <patternFill patternType="solid">
        <fgColor theme="3" tint="0.79989013336588644"/>
        <bgColor indexed="64"/>
      </patternFill>
    </fill>
    <fill>
      <gradientFill degree="90">
        <stop position="0">
          <color theme="0"/>
        </stop>
        <stop position="1">
          <color rgb="FFD2A203"/>
        </stop>
      </gradientFill>
    </fill>
    <fill>
      <gradientFill degree="90">
        <stop position="0">
          <color theme="0"/>
        </stop>
        <stop position="1">
          <color rgb="FFD2A203"/>
        </stop>
      </gradientFill>
    </fill>
    <fill>
      <gradientFill degree="90">
        <stop position="0">
          <color theme="0"/>
        </stop>
        <stop position="1">
          <color rgb="FFD2A203"/>
        </stop>
      </gradientFill>
    </fill>
    <fill>
      <gradientFill degree="90">
        <stop position="0">
          <color theme="0"/>
        </stop>
        <stop position="1">
          <color rgb="FFD2A203"/>
        </stop>
      </gradientFill>
    </fill>
    <fill>
      <gradientFill degree="90">
        <stop position="0">
          <color theme="0"/>
        </stop>
        <stop position="1">
          <color rgb="FFD2A203"/>
        </stop>
      </gradientFill>
    </fill>
    <fill>
      <gradientFill degree="90">
        <stop position="0">
          <color theme="0"/>
        </stop>
        <stop position="1">
          <color rgb="FFD2A203"/>
        </stop>
      </gradientFill>
    </fill>
    <fill>
      <gradientFill degree="90">
        <stop position="0">
          <color theme="0"/>
        </stop>
        <stop position="1">
          <color rgb="FFD2A203"/>
        </stop>
      </gradientFill>
    </fill>
    <fill>
      <patternFill patternType="solid">
        <fgColor theme="7" tint="0.59974974822229687"/>
        <bgColor indexed="64"/>
      </patternFill>
    </fill>
    <fill>
      <patternFill patternType="solid">
        <fgColor theme="0" tint="-0.34986419263283181"/>
        <bgColor indexed="64"/>
      </patternFill>
    </fill>
    <fill>
      <patternFill patternType="solid">
        <fgColor theme="0" tint="-0.1498764000366222"/>
        <bgColor indexed="64"/>
      </patternFill>
    </fill>
  </fills>
  <borders count="39">
    <border>
      <left/>
      <right/>
      <top/>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style="thin">
        <color auto="1"/>
      </top>
      <bottom/>
      <diagonal/>
    </border>
    <border>
      <left/>
      <right style="thin">
        <color auto="1"/>
      </right>
      <top/>
      <bottom/>
      <diagonal/>
    </border>
    <border>
      <left style="thin">
        <color auto="1"/>
      </left>
      <right/>
      <top/>
      <bottom/>
      <diagonal/>
    </border>
    <border>
      <left style="thin">
        <color auto="1"/>
      </left>
      <right/>
      <top/>
      <bottom style="thin">
        <color auto="1"/>
      </bottom>
      <diagonal/>
    </border>
    <border>
      <left/>
      <right style="thin">
        <color auto="1"/>
      </right>
      <top/>
      <bottom style="thin">
        <color auto="1"/>
      </bottom>
      <diagonal/>
    </border>
    <border>
      <left style="thin">
        <color auto="1"/>
      </left>
      <right style="medium">
        <color auto="1"/>
      </right>
      <top style="thin">
        <color auto="1"/>
      </top>
      <bottom style="thin">
        <color auto="1"/>
      </bottom>
      <diagonal/>
    </border>
    <border>
      <left style="medium">
        <color auto="1"/>
      </left>
      <right style="thin">
        <color auto="1"/>
      </right>
      <top style="thin">
        <color auto="1"/>
      </top>
      <bottom style="thin">
        <color auto="1"/>
      </bottom>
      <diagonal/>
    </border>
    <border>
      <left style="medium">
        <color auto="1"/>
      </left>
      <right style="medium">
        <color auto="1"/>
      </right>
      <top style="thin">
        <color auto="1"/>
      </top>
      <bottom style="thin">
        <color auto="1"/>
      </bottom>
      <diagonal/>
    </border>
    <border>
      <left/>
      <right style="thin">
        <color auto="1"/>
      </right>
      <top style="thin">
        <color auto="1"/>
      </top>
      <bottom style="thin">
        <color auto="1"/>
      </bottom>
      <diagonal/>
    </border>
    <border>
      <left/>
      <right/>
      <top style="thin">
        <color auto="1"/>
      </top>
      <bottom style="thin">
        <color auto="1"/>
      </bottom>
      <diagonal/>
    </border>
    <border>
      <left/>
      <right/>
      <top style="thin">
        <color auto="1"/>
      </top>
      <bottom/>
      <diagonal/>
    </border>
    <border>
      <left/>
      <right/>
      <top/>
      <bottom style="thin">
        <color auto="1"/>
      </bottom>
      <diagonal/>
    </border>
    <border>
      <left style="medium">
        <color auto="1"/>
      </left>
      <right style="medium">
        <color auto="1"/>
      </right>
      <top style="thin">
        <color auto="1"/>
      </top>
      <bottom/>
      <diagonal/>
    </border>
    <border>
      <left style="medium">
        <color auto="1"/>
      </left>
      <right/>
      <top style="thin">
        <color auto="1"/>
      </top>
      <bottom/>
      <diagonal/>
    </border>
    <border>
      <left style="thin">
        <color auto="1"/>
      </left>
      <right/>
      <top style="thin">
        <color auto="1"/>
      </top>
      <bottom/>
      <diagonal/>
    </border>
    <border>
      <left style="thin">
        <color auto="1"/>
      </left>
      <right style="medium">
        <color auto="1"/>
      </right>
      <top style="thin">
        <color auto="1"/>
      </top>
      <bottom/>
      <diagonal/>
    </border>
    <border>
      <left style="medium">
        <color auto="1"/>
      </left>
      <right/>
      <top style="thin">
        <color auto="1"/>
      </top>
      <bottom style="thin">
        <color auto="1"/>
      </bottom>
      <diagonal/>
    </border>
    <border>
      <left/>
      <right style="thin">
        <color auto="1"/>
      </right>
      <top style="thin">
        <color auto="1"/>
      </top>
      <bottom/>
      <diagonal/>
    </border>
    <border>
      <left style="medium">
        <color auto="1"/>
      </left>
      <right style="thin">
        <color auto="1"/>
      </right>
      <top style="thin">
        <color auto="1"/>
      </top>
      <bottom/>
      <diagonal/>
    </border>
    <border>
      <left style="mediumDashDot">
        <color auto="1"/>
      </left>
      <right style="mediumDashDot">
        <color auto="1"/>
      </right>
      <top style="mediumDashDot">
        <color auto="1"/>
      </top>
      <bottom style="mediumDashDot">
        <color auto="1"/>
      </bottom>
      <diagonal/>
    </border>
    <border>
      <left/>
      <right style="medium">
        <color auto="1"/>
      </right>
      <top/>
      <bottom/>
      <diagonal/>
    </border>
    <border>
      <left style="medium">
        <color auto="1"/>
      </left>
      <right/>
      <top/>
      <bottom/>
      <diagonal/>
    </border>
    <border>
      <left style="medium">
        <color auto="1"/>
      </left>
      <right/>
      <top style="thick">
        <color auto="1"/>
      </top>
      <bottom/>
      <diagonal/>
    </border>
    <border>
      <left/>
      <right/>
      <top style="thick">
        <color auto="1"/>
      </top>
      <bottom/>
      <diagonal/>
    </border>
    <border>
      <left/>
      <right style="thick">
        <color auto="1"/>
      </right>
      <top style="thick">
        <color auto="1"/>
      </top>
      <bottom/>
      <diagonal/>
    </border>
    <border>
      <left/>
      <right style="thick">
        <color auto="1"/>
      </right>
      <top/>
      <bottom/>
      <diagonal/>
    </border>
    <border>
      <left style="medium">
        <color auto="1"/>
      </left>
      <right/>
      <top/>
      <bottom style="thick">
        <color auto="1"/>
      </bottom>
      <diagonal/>
    </border>
    <border>
      <left/>
      <right/>
      <top/>
      <bottom style="thick">
        <color auto="1"/>
      </bottom>
      <diagonal/>
    </border>
    <border>
      <left/>
      <right style="thick">
        <color auto="1"/>
      </right>
      <top/>
      <bottom style="thick">
        <color auto="1"/>
      </bottom>
      <diagonal/>
    </border>
    <border>
      <left style="medium">
        <color auto="1"/>
      </left>
      <right/>
      <top/>
      <bottom style="medium">
        <color auto="1"/>
      </bottom>
      <diagonal/>
    </border>
    <border>
      <left/>
      <right/>
      <top/>
      <bottom style="medium">
        <color auto="1"/>
      </bottom>
      <diagonal/>
    </border>
    <border>
      <left/>
      <right style="medium">
        <color auto="1"/>
      </right>
      <top/>
      <bottom style="medium">
        <color auto="1"/>
      </bottom>
      <diagonal/>
    </border>
    <border>
      <left style="thin">
        <color auto="1"/>
      </left>
      <right style="thin">
        <color auto="1"/>
      </right>
      <top/>
      <bottom style="thin">
        <color auto="1"/>
      </bottom>
      <diagonal/>
    </border>
    <border>
      <left/>
      <right style="medium">
        <color auto="1"/>
      </right>
      <top/>
      <bottom style="thin">
        <color auto="1"/>
      </bottom>
      <diagonal/>
    </border>
    <border>
      <left/>
      <right style="medium">
        <color auto="1"/>
      </right>
      <top style="thin">
        <color auto="1"/>
      </top>
      <bottom style="thin">
        <color auto="1"/>
      </bottom>
      <diagonal/>
    </border>
    <border>
      <left/>
      <right style="medium">
        <color auto="1"/>
      </right>
      <top style="thin">
        <color auto="1"/>
      </top>
      <bottom/>
      <diagonal/>
    </border>
  </borders>
  <cellStyleXfs count="47">
    <xf numFmtId="0" fontId="0" fillId="0" borderId="0"/>
    <xf numFmtId="9" fontId="1" fillId="0" borderId="0" applyFont="0" applyFill="0" applyBorder="0" applyAlignment="0" applyProtection="0"/>
    <xf numFmtId="44" fontId="1" fillId="0" borderId="0" applyFont="0" applyFill="0" applyBorder="0" applyAlignment="0" applyProtection="0"/>
    <xf numFmtId="42" fontId="1" fillId="0" borderId="0" applyFon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0" fontId="3" fillId="0" borderId="0">
      <alignment vertical="center"/>
    </xf>
    <xf numFmtId="49" fontId="4" fillId="0" borderId="0">
      <alignment vertical="center"/>
    </xf>
    <xf numFmtId="0" fontId="5" fillId="0" borderId="0">
      <alignment horizontal="center" vertical="center"/>
    </xf>
    <xf numFmtId="0" fontId="6" fillId="0" borderId="0">
      <alignment vertical="center"/>
    </xf>
    <xf numFmtId="166" fontId="7" fillId="2" borderId="0">
      <alignment vertical="center"/>
    </xf>
    <xf numFmtId="3" fontId="8" fillId="3" borderId="1" applyFont="0" applyFill="0" applyProtection="0">
      <alignment horizontal="right"/>
    </xf>
    <xf numFmtId="167" fontId="1" fillId="0" borderId="0" applyFont="0" applyFill="0" applyBorder="0" applyAlignment="0" applyProtection="0"/>
    <xf numFmtId="168" fontId="9" fillId="0" borderId="0" applyFont="0" applyFill="0" applyBorder="0" applyAlignment="0" applyProtection="0"/>
    <xf numFmtId="0" fontId="10" fillId="4" borderId="0" applyNumberFormat="0" applyBorder="0" applyAlignment="0" applyProtection="0"/>
    <xf numFmtId="0" fontId="2" fillId="5" borderId="0" applyNumberFormat="0" applyBorder="0" applyAlignment="0" applyProtection="0"/>
    <xf numFmtId="0" fontId="11" fillId="5" borderId="0" applyNumberFormat="0" applyBorder="0" applyAlignment="0" applyProtection="0"/>
    <xf numFmtId="0" fontId="9" fillId="6" borderId="1" applyNumberFormat="0" applyFont="0" applyBorder="0" applyProtection="0"/>
    <xf numFmtId="0" fontId="3" fillId="1" borderId="0">
      <alignment vertical="center"/>
    </xf>
    <xf numFmtId="0" fontId="12" fillId="3" borderId="2" applyFont="0" applyBorder="0">
      <alignment horizontal="center" wrapText="1"/>
    </xf>
    <xf numFmtId="3" fontId="9" fillId="7" borderId="1" applyFont="0" applyProtection="0">
      <alignment horizontal="right"/>
    </xf>
    <xf numFmtId="0" fontId="9" fillId="7" borderId="2" applyNumberFormat="0" applyFont="0" applyBorder="0" applyProtection="0"/>
    <xf numFmtId="0" fontId="13" fillId="0" borderId="0">
      <alignment horizontal="right" vertical="center"/>
    </xf>
    <xf numFmtId="0" fontId="14" fillId="0" borderId="0">
      <alignment vertical="center"/>
    </xf>
    <xf numFmtId="0" fontId="15" fillId="0" borderId="0" applyNumberFormat="0" applyFill="0" applyBorder="0" applyAlignment="0" applyProtection="0"/>
    <xf numFmtId="3" fontId="9" fillId="8" borderId="1" applyFont="0">
      <alignment horizontal="right"/>
      <protection locked="0"/>
    </xf>
    <xf numFmtId="169" fontId="9" fillId="8" borderId="3" applyFont="0">
      <alignment horizontal="right"/>
      <protection locked="0"/>
    </xf>
    <xf numFmtId="167" fontId="3" fillId="0" borderId="0" applyFont="0" applyFill="0" applyBorder="0" applyAlignment="0" applyProtection="0"/>
    <xf numFmtId="168" fontId="9" fillId="0" borderId="0" applyFont="0" applyFill="0" applyBorder="0" applyAlignment="0" applyProtection="0"/>
    <xf numFmtId="0" fontId="39" fillId="0" borderId="0"/>
    <xf numFmtId="0" fontId="39" fillId="0" borderId="0"/>
    <xf numFmtId="0" fontId="16" fillId="0" borderId="0"/>
    <xf numFmtId="0" fontId="9" fillId="0" borderId="0">
      <alignment horizontal="left" wrapText="1"/>
    </xf>
    <xf numFmtId="0" fontId="39" fillId="0" borderId="0"/>
    <xf numFmtId="0" fontId="1" fillId="0" borderId="0"/>
    <xf numFmtId="9" fontId="9" fillId="0" borderId="0" applyFont="0" applyFill="0" applyBorder="0" applyAlignment="0" applyProtection="0"/>
    <xf numFmtId="9" fontId="1" fillId="0" borderId="0" applyFont="0" applyFill="0" applyBorder="0" applyAlignment="0" applyProtection="0"/>
    <xf numFmtId="9" fontId="9" fillId="0" borderId="0" applyFont="0" applyFill="0" applyBorder="0" applyAlignment="0" applyProtection="0"/>
    <xf numFmtId="0" fontId="17" fillId="5" borderId="0" applyNumberFormat="0" applyBorder="0" applyAlignment="0" applyProtection="0"/>
    <xf numFmtId="3" fontId="9" fillId="3" borderId="1" applyFont="0">
      <alignment horizontal="right"/>
    </xf>
    <xf numFmtId="167" fontId="39" fillId="0" borderId="0" applyFont="0" applyFill="0" applyBorder="0" applyAlignment="0" applyProtection="0"/>
    <xf numFmtId="0" fontId="18" fillId="0" borderId="0"/>
    <xf numFmtId="165" fontId="39" fillId="0" borderId="0" applyFont="0" applyFill="0" applyBorder="0" applyAlignment="0" applyProtection="0"/>
    <xf numFmtId="9" fontId="39" fillId="0" borderId="0" applyFont="0" applyFill="0" applyBorder="0" applyAlignment="0" applyProtection="0"/>
    <xf numFmtId="0" fontId="39" fillId="0" borderId="0"/>
    <xf numFmtId="0" fontId="19" fillId="0" borderId="0" applyNumberFormat="0" applyFill="0" applyBorder="0" applyAlignment="0" applyProtection="0"/>
    <xf numFmtId="0" fontId="9" fillId="0" borderId="0"/>
  </cellStyleXfs>
  <cellXfs count="274">
    <xf numFmtId="0" fontId="0" fillId="0" borderId="0" xfId="0"/>
    <xf numFmtId="0" fontId="0" fillId="9" borderId="0" xfId="0" applyFill="1" applyBorder="1" applyAlignment="1" applyProtection="1">
      <alignment horizontal="left" vertical="top" wrapText="1"/>
      <protection hidden="1"/>
    </xf>
    <xf numFmtId="0" fontId="0" fillId="0" borderId="0" xfId="0" applyFill="1" applyBorder="1" applyAlignment="1" applyProtection="1">
      <alignment horizontal="left" vertical="top" wrapText="1"/>
      <protection hidden="1"/>
    </xf>
    <xf numFmtId="0" fontId="0" fillId="0" borderId="0" xfId="0" applyBorder="1" applyAlignment="1" applyProtection="1">
      <alignment horizontal="left" vertical="top" wrapText="1"/>
      <protection hidden="1"/>
    </xf>
    <xf numFmtId="0" fontId="23" fillId="0" borderId="0" xfId="0" applyFont="1" applyBorder="1" applyProtection="1">
      <protection hidden="1"/>
    </xf>
    <xf numFmtId="0" fontId="26" fillId="0" borderId="2" xfId="0" quotePrefix="1" applyFont="1" applyBorder="1" applyAlignment="1" applyProtection="1">
      <alignment horizontal="left" vertical="center"/>
      <protection hidden="1"/>
    </xf>
    <xf numFmtId="0" fontId="26" fillId="9" borderId="2" xfId="0" quotePrefix="1" applyFont="1" applyFill="1" applyBorder="1" applyAlignment="1" applyProtection="1">
      <alignment horizontal="left"/>
      <protection hidden="1"/>
    </xf>
    <xf numFmtId="0" fontId="26" fillId="0" borderId="2" xfId="0" quotePrefix="1" applyFont="1" applyBorder="1" applyAlignment="1" applyProtection="1">
      <alignment horizontal="left"/>
      <protection hidden="1"/>
    </xf>
    <xf numFmtId="0" fontId="26" fillId="0" borderId="2" xfId="6" quotePrefix="1" applyFont="1" applyBorder="1" applyAlignment="1" applyProtection="1">
      <alignment horizontal="left" vertical="center" wrapText="1"/>
      <protection hidden="1"/>
    </xf>
    <xf numFmtId="0" fontId="26" fillId="0" borderId="0" xfId="0" quotePrefix="1" applyFont="1" applyBorder="1" applyAlignment="1" applyProtection="1">
      <alignment horizontal="left" vertical="center"/>
      <protection hidden="1"/>
    </xf>
    <xf numFmtId="0" fontId="23" fillId="0" borderId="4" xfId="0" applyFont="1" applyFill="1" applyBorder="1" applyProtection="1">
      <protection hidden="1"/>
    </xf>
    <xf numFmtId="0" fontId="23" fillId="0" borderId="4" xfId="0" applyFont="1" applyBorder="1" applyProtection="1">
      <protection hidden="1"/>
    </xf>
    <xf numFmtId="10" fontId="1" fillId="0" borderId="1" xfId="43" applyNumberFormat="1" applyFont="1" applyFill="1" applyBorder="1" applyAlignment="1" applyProtection="1">
      <alignment horizontal="right"/>
      <protection hidden="1"/>
    </xf>
    <xf numFmtId="0" fontId="23" fillId="9" borderId="4" xfId="0" applyFont="1" applyFill="1" applyBorder="1" applyProtection="1">
      <protection hidden="1"/>
    </xf>
    <xf numFmtId="0" fontId="23" fillId="0" borderId="0" xfId="0" applyFont="1" applyBorder="1" applyAlignment="1" applyProtection="1">
      <alignment horizontal="left"/>
      <protection hidden="1"/>
    </xf>
    <xf numFmtId="0" fontId="23" fillId="9" borderId="5" xfId="0" applyFont="1" applyFill="1" applyBorder="1" applyAlignment="1" applyProtection="1">
      <alignment horizontal="left"/>
      <protection hidden="1"/>
    </xf>
    <xf numFmtId="0" fontId="23" fillId="9" borderId="6" xfId="0" applyFont="1" applyFill="1" applyBorder="1" applyAlignment="1" applyProtection="1">
      <alignment horizontal="left"/>
      <protection hidden="1"/>
    </xf>
    <xf numFmtId="0" fontId="23" fillId="9" borderId="7" xfId="0" applyFont="1" applyFill="1" applyBorder="1" applyProtection="1">
      <protection hidden="1"/>
    </xf>
    <xf numFmtId="0" fontId="1" fillId="0" borderId="0" xfId="0" applyFont="1" applyBorder="1" applyProtection="1">
      <protection hidden="1"/>
    </xf>
    <xf numFmtId="14" fontId="1" fillId="10" borderId="8" xfId="0" applyNumberFormat="1" applyFont="1" applyFill="1" applyBorder="1" applyAlignment="1" applyProtection="1">
      <alignment horizontal="left" vertical="top"/>
      <protection locked="0"/>
    </xf>
    <xf numFmtId="0" fontId="30" fillId="9" borderId="2" xfId="0" quotePrefix="1" applyFont="1" applyFill="1" applyBorder="1" applyAlignment="1" applyProtection="1">
      <alignment horizontal="left" vertical="center" wrapText="1"/>
      <protection hidden="1"/>
    </xf>
    <xf numFmtId="0" fontId="30" fillId="0" borderId="6" xfId="0" quotePrefix="1" applyFont="1" applyBorder="1" applyAlignment="1" applyProtection="1">
      <alignment horizontal="center" vertical="center"/>
      <protection hidden="1"/>
    </xf>
    <xf numFmtId="0" fontId="30" fillId="0" borderId="9" xfId="0" quotePrefix="1" applyFont="1" applyBorder="1" applyAlignment="1" applyProtection="1">
      <alignment horizontal="center" vertical="center"/>
      <protection hidden="1"/>
    </xf>
    <xf numFmtId="0" fontId="30" fillId="0" borderId="1" xfId="0" quotePrefix="1" applyFont="1" applyBorder="1" applyAlignment="1" applyProtection="1">
      <alignment horizontal="center" vertical="center"/>
      <protection hidden="1"/>
    </xf>
    <xf numFmtId="0" fontId="30" fillId="0" borderId="2" xfId="0" quotePrefix="1" applyFont="1" applyBorder="1" applyAlignment="1" applyProtection="1">
      <alignment horizontal="center" vertical="center"/>
      <protection hidden="1"/>
    </xf>
    <xf numFmtId="0" fontId="30" fillId="0" borderId="10" xfId="0" quotePrefix="1" applyFont="1" applyBorder="1" applyAlignment="1" applyProtection="1">
      <alignment horizontal="center" vertical="center"/>
      <protection hidden="1"/>
    </xf>
    <xf numFmtId="0" fontId="30" fillId="0" borderId="11" xfId="0" quotePrefix="1" applyFont="1" applyBorder="1" applyAlignment="1" applyProtection="1">
      <alignment horizontal="center" vertical="center"/>
      <protection hidden="1"/>
    </xf>
    <xf numFmtId="0" fontId="9" fillId="9" borderId="12" xfId="0" applyFont="1" applyFill="1" applyBorder="1" applyProtection="1">
      <protection hidden="1"/>
    </xf>
    <xf numFmtId="0" fontId="9" fillId="9" borderId="8" xfId="0" applyFont="1" applyFill="1" applyBorder="1" applyAlignment="1" applyProtection="1">
      <alignment horizontal="right" vertical="top"/>
      <protection hidden="1"/>
    </xf>
    <xf numFmtId="0" fontId="9" fillId="0" borderId="12" xfId="0" applyFont="1" applyBorder="1" applyProtection="1">
      <protection hidden="1"/>
    </xf>
    <xf numFmtId="0" fontId="4" fillId="0" borderId="0" xfId="0" applyFont="1" applyBorder="1" applyAlignment="1" applyProtection="1">
      <alignment horizontal="left" vertical="center"/>
      <protection hidden="1"/>
    </xf>
    <xf numFmtId="0" fontId="4" fillId="0" borderId="0" xfId="0" applyFont="1" applyBorder="1" applyAlignment="1" applyProtection="1">
      <alignment horizontal="left" vertical="top"/>
      <protection hidden="1"/>
    </xf>
    <xf numFmtId="0" fontId="1" fillId="0" borderId="2" xfId="0" applyFont="1" applyBorder="1" applyProtection="1">
      <protection hidden="1"/>
    </xf>
    <xf numFmtId="0" fontId="1" fillId="0" borderId="12" xfId="0" applyFont="1" applyBorder="1" applyAlignment="1" applyProtection="1">
      <alignment vertical="top"/>
      <protection hidden="1"/>
    </xf>
    <xf numFmtId="0" fontId="1" fillId="0" borderId="13" xfId="0" applyFont="1" applyBorder="1" applyAlignment="1" applyProtection="1">
      <alignment vertical="top"/>
      <protection hidden="1"/>
    </xf>
    <xf numFmtId="0" fontId="4" fillId="9" borderId="0" xfId="0" applyFont="1" applyFill="1" applyBorder="1" applyAlignment="1" applyProtection="1">
      <alignment horizontal="left" vertical="top"/>
      <protection hidden="1"/>
    </xf>
    <xf numFmtId="0" fontId="9" fillId="9" borderId="0" xfId="0" applyFont="1" applyFill="1" applyBorder="1" applyProtection="1">
      <protection hidden="1"/>
    </xf>
    <xf numFmtId="0" fontId="9" fillId="9" borderId="0" xfId="0" applyFont="1" applyFill="1" applyBorder="1" applyAlignment="1" applyProtection="1">
      <alignment vertical="top"/>
      <protection hidden="1"/>
    </xf>
    <xf numFmtId="0" fontId="1" fillId="9" borderId="0" xfId="0" applyFont="1" applyFill="1" applyBorder="1" applyProtection="1">
      <protection hidden="1"/>
    </xf>
    <xf numFmtId="0" fontId="1" fillId="9" borderId="0" xfId="0" applyFont="1" applyFill="1" applyBorder="1" applyAlignment="1" applyProtection="1">
      <alignment vertical="top"/>
      <protection hidden="1"/>
    </xf>
    <xf numFmtId="0" fontId="1" fillId="9" borderId="14" xfId="0" applyFont="1" applyFill="1" applyBorder="1" applyProtection="1">
      <protection hidden="1"/>
    </xf>
    <xf numFmtId="0" fontId="1" fillId="9" borderId="14" xfId="0" applyFont="1" applyFill="1" applyBorder="1" applyAlignment="1" applyProtection="1">
      <alignment vertical="top"/>
      <protection hidden="1"/>
    </xf>
    <xf numFmtId="0" fontId="1" fillId="0" borderId="0" xfId="0" applyFont="1" applyBorder="1" applyAlignment="1" applyProtection="1">
      <alignment vertical="top"/>
      <protection hidden="1"/>
    </xf>
    <xf numFmtId="0" fontId="23" fillId="9" borderId="0" xfId="0" applyFont="1" applyFill="1" applyBorder="1" applyAlignment="1" applyProtection="1">
      <alignment horizontal="left" vertical="top" wrapText="1"/>
      <protection hidden="1"/>
    </xf>
    <xf numFmtId="0" fontId="28" fillId="0" borderId="0" xfId="0" applyFont="1" applyFill="1" applyBorder="1" applyAlignment="1" applyProtection="1">
      <alignment horizontal="left" vertical="top" wrapText="1"/>
      <protection hidden="1"/>
    </xf>
    <xf numFmtId="0" fontId="28" fillId="9" borderId="0" xfId="0" applyFont="1" applyFill="1" applyBorder="1" applyAlignment="1" applyProtection="1">
      <alignment horizontal="left" vertical="top" wrapText="1"/>
      <protection hidden="1"/>
    </xf>
    <xf numFmtId="0" fontId="23" fillId="0" borderId="0" xfId="0" applyFont="1" applyFill="1" applyBorder="1" applyAlignment="1" applyProtection="1">
      <alignment horizontal="left" vertical="top" wrapText="1"/>
      <protection hidden="1"/>
    </xf>
    <xf numFmtId="0" fontId="23" fillId="0" borderId="0" xfId="0" applyFont="1" applyBorder="1" applyAlignment="1" applyProtection="1">
      <alignment horizontal="left" vertical="top" wrapText="1"/>
      <protection hidden="1"/>
    </xf>
    <xf numFmtId="0" fontId="12" fillId="11" borderId="15" xfId="0" applyFont="1" applyFill="1" applyBorder="1" applyAlignment="1" applyProtection="1">
      <alignment horizontal="left" vertical="center" wrapText="1"/>
      <protection locked="0"/>
    </xf>
    <xf numFmtId="0" fontId="9" fillId="12" borderId="16" xfId="6" applyFont="1" applyFill="1" applyBorder="1" applyAlignment="1" applyProtection="1">
      <alignment horizontal="center" vertical="center"/>
      <protection locked="0"/>
    </xf>
    <xf numFmtId="0" fontId="9" fillId="12" borderId="17" xfId="6" applyFont="1" applyFill="1" applyBorder="1" applyAlignment="1" applyProtection="1">
      <alignment horizontal="center" vertical="center"/>
      <protection locked="0"/>
    </xf>
    <xf numFmtId="0" fontId="9" fillId="12" borderId="18" xfId="6" applyFont="1" applyFill="1" applyBorder="1" applyAlignment="1" applyProtection="1">
      <alignment horizontal="center" vertical="center"/>
      <protection locked="0"/>
    </xf>
    <xf numFmtId="0" fontId="9" fillId="11" borderId="19" xfId="0" applyFont="1" applyFill="1" applyBorder="1" applyProtection="1">
      <protection locked="0"/>
    </xf>
    <xf numFmtId="0" fontId="9" fillId="12" borderId="19" xfId="6" applyFont="1" applyFill="1" applyBorder="1" applyAlignment="1" applyProtection="1">
      <alignment horizontal="center" vertical="center"/>
      <protection locked="0"/>
    </xf>
    <xf numFmtId="0" fontId="9" fillId="12" borderId="2" xfId="6" applyFont="1" applyFill="1" applyBorder="1" applyAlignment="1" applyProtection="1">
      <alignment horizontal="center" vertical="center"/>
      <protection locked="0"/>
    </xf>
    <xf numFmtId="0" fontId="9" fillId="12" borderId="8" xfId="6" applyFont="1" applyFill="1" applyBorder="1" applyAlignment="1" applyProtection="1">
      <alignment horizontal="center" vertical="center"/>
      <protection locked="0"/>
    </xf>
    <xf numFmtId="0" fontId="9" fillId="13" borderId="16" xfId="6" applyFont="1" applyFill="1" applyBorder="1" applyAlignment="1" applyProtection="1">
      <alignment horizontal="center" vertical="center"/>
      <protection locked="0"/>
    </xf>
    <xf numFmtId="0" fontId="9" fillId="13" borderId="17" xfId="6" applyFont="1" applyFill="1" applyBorder="1" applyAlignment="1" applyProtection="1">
      <alignment horizontal="center" vertical="center"/>
      <protection locked="0"/>
    </xf>
    <xf numFmtId="0" fontId="9" fillId="13" borderId="18" xfId="6" applyFont="1" applyFill="1" applyBorder="1" applyAlignment="1" applyProtection="1">
      <alignment horizontal="center" vertical="center"/>
      <protection locked="0"/>
    </xf>
    <xf numFmtId="0" fontId="9" fillId="13" borderId="19" xfId="6" applyFont="1" applyFill="1" applyBorder="1" applyAlignment="1" applyProtection="1">
      <alignment horizontal="center" vertical="center"/>
      <protection locked="0"/>
    </xf>
    <xf numFmtId="0" fontId="9" fillId="13" borderId="2" xfId="6" applyFont="1" applyFill="1" applyBorder="1" applyAlignment="1" applyProtection="1">
      <alignment horizontal="center" vertical="center"/>
      <protection locked="0"/>
    </xf>
    <xf numFmtId="0" fontId="9" fillId="13" borderId="8" xfId="6" applyFont="1" applyFill="1" applyBorder="1" applyAlignment="1" applyProtection="1">
      <alignment horizontal="center" vertical="center"/>
      <protection locked="0"/>
    </xf>
    <xf numFmtId="0" fontId="9" fillId="13" borderId="19" xfId="0" applyFont="1" applyFill="1" applyBorder="1" applyProtection="1">
      <protection locked="0"/>
    </xf>
    <xf numFmtId="0" fontId="1" fillId="0" borderId="0" xfId="0" applyFont="1" applyFill="1" applyBorder="1" applyProtection="1">
      <protection hidden="1"/>
    </xf>
    <xf numFmtId="0" fontId="31" fillId="0" borderId="0" xfId="0" applyFont="1" applyFill="1" applyBorder="1" applyAlignment="1" applyProtection="1">
      <alignment horizontal="center" vertical="center"/>
      <protection hidden="1"/>
    </xf>
    <xf numFmtId="0" fontId="31" fillId="0" borderId="0" xfId="0" applyFont="1" applyBorder="1" applyAlignment="1" applyProtection="1">
      <alignment horizontal="center" vertical="center"/>
      <protection hidden="1"/>
    </xf>
    <xf numFmtId="0" fontId="1" fillId="0" borderId="12" xfId="0" applyFont="1" applyBorder="1" applyProtection="1">
      <protection hidden="1"/>
    </xf>
    <xf numFmtId="0" fontId="1" fillId="0" borderId="11" xfId="0" applyFont="1" applyBorder="1" applyProtection="1">
      <protection hidden="1"/>
    </xf>
    <xf numFmtId="0" fontId="1" fillId="0" borderId="13" xfId="0" applyFont="1" applyBorder="1" applyProtection="1">
      <protection hidden="1"/>
    </xf>
    <xf numFmtId="0" fontId="1" fillId="0" borderId="20" xfId="0" applyFont="1" applyBorder="1" applyProtection="1">
      <protection hidden="1"/>
    </xf>
    <xf numFmtId="0" fontId="31" fillId="9" borderId="0" xfId="0" applyFont="1" applyFill="1" applyBorder="1" applyAlignment="1" applyProtection="1">
      <alignment horizontal="center" vertical="center"/>
      <protection hidden="1"/>
    </xf>
    <xf numFmtId="0" fontId="4" fillId="9" borderId="0" xfId="0" applyFont="1" applyFill="1" applyBorder="1" applyAlignment="1" applyProtection="1">
      <alignment horizontal="left" vertical="center"/>
      <protection hidden="1"/>
    </xf>
    <xf numFmtId="10" fontId="9" fillId="9" borderId="0" xfId="43" applyNumberFormat="1" applyFont="1" applyFill="1" applyBorder="1" applyAlignment="1" applyProtection="1">
      <alignment horizontal="center" vertical="center"/>
      <protection hidden="1"/>
    </xf>
    <xf numFmtId="0" fontId="4" fillId="11" borderId="1" xfId="0" applyFont="1" applyFill="1" applyBorder="1" applyAlignment="1" applyProtection="1">
      <alignment horizontal="left" vertical="center"/>
      <protection hidden="1"/>
    </xf>
    <xf numFmtId="0" fontId="4" fillId="0" borderId="1" xfId="0" applyFont="1" applyBorder="1" applyAlignment="1" applyProtection="1">
      <alignment horizontal="left" vertical="center"/>
      <protection hidden="1"/>
    </xf>
    <xf numFmtId="0" fontId="4" fillId="14" borderId="1" xfId="0" applyFont="1" applyFill="1" applyBorder="1" applyAlignment="1" applyProtection="1">
      <alignment horizontal="left" vertical="center"/>
      <protection hidden="1"/>
    </xf>
    <xf numFmtId="0" fontId="32" fillId="15" borderId="1" xfId="0" applyFont="1" applyFill="1" applyBorder="1" applyAlignment="1">
      <alignment vertical="center"/>
    </xf>
    <xf numFmtId="0" fontId="9" fillId="9" borderId="13" xfId="0" applyFont="1" applyFill="1" applyBorder="1" applyProtection="1">
      <protection hidden="1"/>
    </xf>
    <xf numFmtId="0" fontId="9" fillId="9" borderId="18" xfId="0" applyFont="1" applyFill="1" applyBorder="1" applyAlignment="1" applyProtection="1">
      <alignment horizontal="right" vertical="top"/>
      <protection hidden="1"/>
    </xf>
    <xf numFmtId="0" fontId="33" fillId="16" borderId="11" xfId="0" applyFont="1" applyFill="1" applyBorder="1" applyAlignment="1">
      <alignment horizontal="center" vertical="center" wrapText="1"/>
    </xf>
    <xf numFmtId="0" fontId="33" fillId="17" borderId="12" xfId="0" applyFont="1" applyFill="1" applyBorder="1" applyAlignment="1">
      <alignment horizontal="center" vertical="center" wrapText="1"/>
    </xf>
    <xf numFmtId="0" fontId="9" fillId="9" borderId="14" xfId="0" applyFont="1" applyFill="1" applyBorder="1" applyProtection="1">
      <protection hidden="1"/>
    </xf>
    <xf numFmtId="0" fontId="23" fillId="0" borderId="7" xfId="0" applyFont="1" applyBorder="1"/>
    <xf numFmtId="0" fontId="23" fillId="0" borderId="14" xfId="0" applyFont="1" applyBorder="1"/>
    <xf numFmtId="0" fontId="23" fillId="0" borderId="4" xfId="0" applyFont="1" applyBorder="1"/>
    <xf numFmtId="0" fontId="23" fillId="0" borderId="5" xfId="0" applyFont="1" applyBorder="1"/>
    <xf numFmtId="0" fontId="25" fillId="0" borderId="5" xfId="0" applyFont="1" applyBorder="1"/>
    <xf numFmtId="0" fontId="23" fillId="0" borderId="20" xfId="0" applyFont="1" applyBorder="1"/>
    <xf numFmtId="0" fontId="23" fillId="0" borderId="13" xfId="0" applyFont="1" applyBorder="1"/>
    <xf numFmtId="0" fontId="23" fillId="0" borderId="17" xfId="0" applyFont="1" applyBorder="1"/>
    <xf numFmtId="0" fontId="26" fillId="0" borderId="13" xfId="0" quotePrefix="1" applyFont="1" applyBorder="1" applyAlignment="1" applyProtection="1">
      <alignment horizontal="left" vertical="center"/>
      <protection hidden="1"/>
    </xf>
    <xf numFmtId="0" fontId="4" fillId="0" borderId="13" xfId="0" applyFont="1" applyBorder="1" applyAlignment="1" applyProtection="1">
      <alignment horizontal="left" vertical="top"/>
      <protection hidden="1"/>
    </xf>
    <xf numFmtId="0" fontId="1" fillId="9" borderId="13" xfId="0" applyFont="1" applyFill="1" applyBorder="1" applyProtection="1">
      <protection hidden="1"/>
    </xf>
    <xf numFmtId="0" fontId="31" fillId="9" borderId="13" xfId="0" applyFont="1" applyFill="1" applyBorder="1" applyAlignment="1" applyProtection="1">
      <alignment horizontal="center" vertical="center"/>
      <protection hidden="1"/>
    </xf>
    <xf numFmtId="0" fontId="23" fillId="9" borderId="20" xfId="0" applyFont="1" applyFill="1" applyBorder="1" applyProtection="1">
      <protection hidden="1"/>
    </xf>
    <xf numFmtId="0" fontId="26" fillId="9" borderId="0" xfId="0" quotePrefix="1" applyFont="1" applyFill="1" applyBorder="1" applyAlignment="1" applyProtection="1">
      <alignment horizontal="left" vertical="center"/>
      <protection hidden="1"/>
    </xf>
    <xf numFmtId="0" fontId="26" fillId="9" borderId="5" xfId="0" quotePrefix="1" applyFont="1" applyFill="1" applyBorder="1" applyAlignment="1" applyProtection="1">
      <alignment horizontal="left" vertical="center"/>
      <protection hidden="1"/>
    </xf>
    <xf numFmtId="0" fontId="4" fillId="9" borderId="13" xfId="0" applyFont="1" applyFill="1" applyBorder="1" applyAlignment="1" applyProtection="1">
      <alignment horizontal="left" vertical="center"/>
      <protection hidden="1"/>
    </xf>
    <xf numFmtId="0" fontId="25" fillId="0" borderId="5" xfId="0" applyFont="1" applyBorder="1" applyAlignment="1">
      <alignment horizontal="center"/>
    </xf>
    <xf numFmtId="0" fontId="25" fillId="0" borderId="4" xfId="0" applyFont="1" applyBorder="1" applyAlignment="1">
      <alignment horizontal="center"/>
    </xf>
    <xf numFmtId="0" fontId="28" fillId="0" borderId="1" xfId="0" applyFont="1" applyFill="1" applyBorder="1" applyAlignment="1" applyProtection="1">
      <alignment horizontal="left" vertical="top" wrapText="1"/>
      <protection hidden="1"/>
    </xf>
    <xf numFmtId="0" fontId="23" fillId="0" borderId="0" xfId="0" applyFont="1" applyBorder="1"/>
    <xf numFmtId="0" fontId="34" fillId="0" borderId="0" xfId="0" applyFont="1" applyBorder="1"/>
    <xf numFmtId="0" fontId="25" fillId="0" borderId="0" xfId="0" applyFont="1" applyBorder="1" applyAlignment="1">
      <alignment horizontal="center"/>
    </xf>
    <xf numFmtId="0" fontId="32" fillId="15" borderId="0" xfId="0" applyFont="1" applyFill="1" applyBorder="1" applyAlignment="1">
      <alignment vertical="center"/>
    </xf>
    <xf numFmtId="0" fontId="9" fillId="9" borderId="6" xfId="0" applyFont="1" applyFill="1" applyBorder="1" applyAlignment="1" applyProtection="1">
      <alignment vertical="top" wrapText="1"/>
      <protection hidden="1"/>
    </xf>
    <xf numFmtId="0" fontId="9" fillId="9" borderId="2" xfId="0" applyFont="1" applyFill="1" applyBorder="1" applyAlignment="1" applyProtection="1">
      <alignment vertical="top" wrapText="1"/>
      <protection hidden="1"/>
    </xf>
    <xf numFmtId="0" fontId="9" fillId="9" borderId="2" xfId="0" applyFont="1" applyFill="1" applyBorder="1" applyAlignment="1" applyProtection="1">
      <alignment vertical="top"/>
      <protection hidden="1"/>
    </xf>
    <xf numFmtId="0" fontId="9" fillId="0" borderId="2" xfId="0" applyFont="1" applyBorder="1" applyAlignment="1" applyProtection="1">
      <alignment vertical="top" wrapText="1"/>
      <protection hidden="1"/>
    </xf>
    <xf numFmtId="0" fontId="32" fillId="15" borderId="16" xfId="0" applyFont="1" applyFill="1" applyBorder="1" applyAlignment="1">
      <alignment vertical="center"/>
    </xf>
    <xf numFmtId="0" fontId="9" fillId="0" borderId="2" xfId="0" applyFont="1" applyBorder="1" applyAlignment="1" applyProtection="1">
      <alignment vertical="top"/>
      <protection hidden="1"/>
    </xf>
    <xf numFmtId="0" fontId="32" fillId="15" borderId="14" xfId="0" applyFont="1" applyFill="1" applyBorder="1" applyAlignment="1">
      <alignment vertical="center"/>
    </xf>
    <xf numFmtId="0" fontId="1" fillId="10" borderId="18" xfId="0" applyNumberFormat="1" applyFont="1" applyFill="1" applyBorder="1" applyAlignment="1" applyProtection="1">
      <alignment horizontal="left" vertical="top"/>
      <protection locked="0"/>
    </xf>
    <xf numFmtId="0" fontId="12" fillId="14" borderId="10" xfId="0" applyFont="1" applyFill="1" applyBorder="1" applyAlignment="1" applyProtection="1">
      <alignment horizontal="left" vertical="center" wrapText="1"/>
      <protection locked="0"/>
    </xf>
    <xf numFmtId="0" fontId="4" fillId="11" borderId="21" xfId="6" applyNumberFormat="1" applyFont="1" applyFill="1" applyBorder="1" applyAlignment="1" applyProtection="1">
      <alignment horizontal="center" vertical="center"/>
      <protection locked="0"/>
    </xf>
    <xf numFmtId="0" fontId="30" fillId="11" borderId="21" xfId="0" quotePrefix="1" applyNumberFormat="1" applyFont="1" applyFill="1" applyBorder="1" applyAlignment="1" applyProtection="1">
      <alignment horizontal="center" vertical="center"/>
      <protection locked="0"/>
    </xf>
    <xf numFmtId="0" fontId="30" fillId="11" borderId="9" xfId="0" quotePrefix="1" applyNumberFormat="1" applyFont="1" applyFill="1" applyBorder="1" applyAlignment="1" applyProtection="1">
      <alignment horizontal="center" vertical="center"/>
      <protection locked="0"/>
    </xf>
    <xf numFmtId="0" fontId="28" fillId="12" borderId="21" xfId="6" applyNumberFormat="1" applyFont="1" applyFill="1" applyBorder="1" applyAlignment="1" applyProtection="1">
      <alignment horizontal="left" vertical="center"/>
      <protection locked="0"/>
    </xf>
    <xf numFmtId="0" fontId="28" fillId="12" borderId="9" xfId="6" applyNumberFormat="1" applyFont="1" applyFill="1" applyBorder="1" applyAlignment="1" applyProtection="1">
      <alignment horizontal="left" vertical="center"/>
      <protection locked="0"/>
    </xf>
    <xf numFmtId="0" fontId="28" fillId="13" borderId="21" xfId="6" applyNumberFormat="1" applyFont="1" applyFill="1" applyBorder="1" applyAlignment="1" applyProtection="1">
      <alignment horizontal="left" vertical="center"/>
      <protection locked="0"/>
    </xf>
    <xf numFmtId="0" fontId="28" fillId="13" borderId="9" xfId="6" applyNumberFormat="1" applyFont="1" applyFill="1" applyBorder="1" applyAlignment="1" applyProtection="1">
      <alignment horizontal="left" vertical="center"/>
      <protection locked="0"/>
    </xf>
    <xf numFmtId="0" fontId="28" fillId="13" borderId="21" xfId="6" applyNumberFormat="1" applyFont="1" applyFill="1" applyBorder="1" applyAlignment="1" applyProtection="1">
      <alignment horizontal="center" vertical="center"/>
      <protection locked="0"/>
    </xf>
    <xf numFmtId="0" fontId="28" fillId="11" borderId="21" xfId="6" applyNumberFormat="1" applyFont="1" applyFill="1" applyBorder="1" applyAlignment="1" applyProtection="1">
      <alignment horizontal="left" vertical="center"/>
      <protection locked="0"/>
    </xf>
    <xf numFmtId="0" fontId="28" fillId="11" borderId="9" xfId="6" applyNumberFormat="1" applyFont="1" applyFill="1" applyBorder="1" applyAlignment="1" applyProtection="1">
      <alignment horizontal="left" vertical="center"/>
      <protection locked="0"/>
    </xf>
    <xf numFmtId="0" fontId="1" fillId="0" borderId="19" xfId="6" applyFont="1" applyBorder="1" applyAlignment="1" applyProtection="1">
      <alignment horizontal="center" vertical="center"/>
    </xf>
    <xf numFmtId="0" fontId="1" fillId="0" borderId="2" xfId="6" applyFont="1" applyBorder="1" applyAlignment="1" applyProtection="1">
      <alignment horizontal="center" vertical="center"/>
    </xf>
    <xf numFmtId="0" fontId="9" fillId="0" borderId="17" xfId="6" applyFont="1" applyBorder="1" applyAlignment="1" applyProtection="1">
      <alignment horizontal="center" vertical="center"/>
    </xf>
    <xf numFmtId="0" fontId="9" fillId="0" borderId="16" xfId="6" applyFont="1" applyBorder="1" applyAlignment="1" applyProtection="1">
      <alignment horizontal="center" vertical="center"/>
    </xf>
    <xf numFmtId="0" fontId="9" fillId="0" borderId="18" xfId="6" applyFont="1" applyBorder="1" applyAlignment="1" applyProtection="1">
      <alignment horizontal="center" vertical="center"/>
    </xf>
    <xf numFmtId="0" fontId="9" fillId="0" borderId="19" xfId="6" applyFont="1" applyBorder="1" applyAlignment="1" applyProtection="1">
      <alignment horizontal="center" vertical="center"/>
    </xf>
    <xf numFmtId="0" fontId="9" fillId="0" borderId="2" xfId="6" applyFont="1" applyBorder="1" applyAlignment="1" applyProtection="1">
      <alignment horizontal="center" vertical="center"/>
    </xf>
    <xf numFmtId="0" fontId="9" fillId="0" borderId="8" xfId="6" applyFont="1" applyBorder="1" applyAlignment="1" applyProtection="1">
      <alignment horizontal="center" vertical="center"/>
    </xf>
    <xf numFmtId="0" fontId="32" fillId="15" borderId="13" xfId="0" applyFont="1" applyFill="1" applyBorder="1" applyAlignment="1">
      <alignment vertical="center"/>
    </xf>
    <xf numFmtId="0" fontId="1" fillId="13" borderId="17" xfId="0" applyFont="1" applyFill="1" applyBorder="1" applyProtection="1">
      <protection locked="0"/>
    </xf>
    <xf numFmtId="0" fontId="9" fillId="13" borderId="16" xfId="0" applyFont="1" applyFill="1" applyBorder="1" applyProtection="1">
      <protection locked="0"/>
    </xf>
    <xf numFmtId="49" fontId="1" fillId="18" borderId="13" xfId="0" applyNumberFormat="1" applyFont="1" applyFill="1" applyBorder="1" applyAlignment="1" applyProtection="1">
      <alignment horizontal="left" vertical="center"/>
      <protection hidden="1"/>
    </xf>
    <xf numFmtId="17" fontId="12" fillId="18" borderId="15" xfId="0" applyNumberFormat="1" applyFont="1" applyFill="1" applyBorder="1" applyAlignment="1" applyProtection="1">
      <alignment vertical="center"/>
      <protection hidden="1"/>
    </xf>
    <xf numFmtId="14" fontId="4" fillId="18" borderId="12" xfId="0" applyNumberFormat="1" applyFont="1" applyFill="1" applyBorder="1" applyAlignment="1" applyProtection="1">
      <alignment horizontal="center" vertical="center"/>
      <protection hidden="1"/>
    </xf>
    <xf numFmtId="0" fontId="20" fillId="0" borderId="22" xfId="41" applyFont="1" applyFill="1" applyBorder="1" applyAlignment="1" applyProtection="1">
      <alignment horizontal="left" vertical="center"/>
      <protection hidden="1"/>
    </xf>
    <xf numFmtId="0" fontId="21" fillId="0" borderId="22" xfId="41" applyFont="1" applyFill="1" applyBorder="1" applyAlignment="1" applyProtection="1">
      <alignment vertical="center"/>
      <protection locked="0"/>
    </xf>
    <xf numFmtId="0" fontId="18" fillId="0" borderId="0" xfId="41" applyFill="1" applyBorder="1" applyAlignment="1" applyProtection="1">
      <alignment horizontal="left" vertical="top"/>
      <protection hidden="1"/>
    </xf>
    <xf numFmtId="0" fontId="18" fillId="0" borderId="0" xfId="41" applyFill="1" applyBorder="1" applyAlignment="1" applyProtection="1">
      <alignment horizontal="left" vertical="top" wrapText="1"/>
      <protection hidden="1"/>
    </xf>
    <xf numFmtId="0" fontId="35" fillId="0" borderId="0" xfId="41" applyFont="1" applyFill="1" applyBorder="1" applyAlignment="1" applyProtection="1">
      <alignment horizontal="left" vertical="top"/>
      <protection hidden="1"/>
    </xf>
    <xf numFmtId="0" fontId="0" fillId="0" borderId="23" xfId="0" applyBorder="1" applyAlignment="1">
      <alignment vertical="center"/>
    </xf>
    <xf numFmtId="0" fontId="0" fillId="0" borderId="24" xfId="0" applyBorder="1"/>
    <xf numFmtId="0" fontId="0" fillId="0" borderId="23" xfId="0" applyBorder="1"/>
    <xf numFmtId="0" fontId="0" fillId="0" borderId="25" xfId="0" applyBorder="1"/>
    <xf numFmtId="0" fontId="0" fillId="0" borderId="26" xfId="0" applyBorder="1"/>
    <xf numFmtId="0" fontId="0" fillId="0" borderId="27" xfId="0" applyBorder="1"/>
    <xf numFmtId="0" fontId="0" fillId="0" borderId="28" xfId="0" applyBorder="1"/>
    <xf numFmtId="0" fontId="0" fillId="0" borderId="29" xfId="0" applyBorder="1"/>
    <xf numFmtId="0" fontId="0" fillId="0" borderId="30" xfId="0" applyBorder="1"/>
    <xf numFmtId="0" fontId="0" fillId="0" borderId="31" xfId="0" applyBorder="1"/>
    <xf numFmtId="0" fontId="0" fillId="0" borderId="32" xfId="0" applyBorder="1"/>
    <xf numFmtId="0" fontId="0" fillId="0" borderId="33" xfId="0" applyBorder="1"/>
    <xf numFmtId="0" fontId="0" fillId="0" borderId="34" xfId="0" applyBorder="1"/>
    <xf numFmtId="0" fontId="18" fillId="0" borderId="23" xfId="41" applyFill="1" applyBorder="1" applyAlignment="1" applyProtection="1">
      <alignment horizontal="left" vertical="top"/>
      <protection hidden="1"/>
    </xf>
    <xf numFmtId="0" fontId="0" fillId="0" borderId="0" xfId="0" applyBorder="1" applyAlignment="1">
      <alignment vertical="center"/>
    </xf>
    <xf numFmtId="0" fontId="0" fillId="0" borderId="0" xfId="0" applyBorder="1"/>
    <xf numFmtId="0" fontId="4" fillId="18" borderId="10" xfId="0" applyFont="1" applyFill="1" applyBorder="1" applyAlignment="1" applyProtection="1">
      <alignment horizontal="center" vertical="center" wrapText="1"/>
      <protection hidden="1"/>
    </xf>
    <xf numFmtId="0" fontId="4" fillId="0" borderId="9" xfId="0" applyFont="1" applyFill="1" applyBorder="1" applyAlignment="1" applyProtection="1">
      <alignment horizontal="center" vertical="center" wrapText="1"/>
      <protection hidden="1"/>
    </xf>
    <xf numFmtId="0" fontId="4" fillId="0" borderId="1" xfId="0" applyFont="1" applyFill="1" applyBorder="1" applyAlignment="1" applyProtection="1">
      <alignment horizontal="center" vertical="center" wrapText="1"/>
      <protection hidden="1"/>
    </xf>
    <xf numFmtId="0" fontId="4" fillId="0" borderId="8" xfId="0" applyFont="1" applyFill="1" applyBorder="1" applyAlignment="1" applyProtection="1">
      <alignment horizontal="center" vertical="center" wrapText="1"/>
      <protection hidden="1"/>
    </xf>
    <xf numFmtId="0" fontId="4" fillId="0" borderId="2" xfId="0" applyFont="1" applyFill="1" applyBorder="1" applyAlignment="1" applyProtection="1">
      <alignment horizontal="center" vertical="center" wrapText="1"/>
      <protection hidden="1"/>
    </xf>
    <xf numFmtId="14" fontId="12" fillId="0" borderId="9" xfId="0" applyNumberFormat="1" applyFont="1" applyFill="1" applyBorder="1" applyAlignment="1" applyProtection="1">
      <alignment horizontal="center" vertical="center"/>
      <protection hidden="1"/>
    </xf>
    <xf numFmtId="14" fontId="12" fillId="0" borderId="1" xfId="0" applyNumberFormat="1" applyFont="1" applyFill="1" applyBorder="1" applyAlignment="1" applyProtection="1">
      <alignment horizontal="center" vertical="center"/>
      <protection hidden="1"/>
    </xf>
    <xf numFmtId="14" fontId="12" fillId="0" borderId="8" xfId="0" applyNumberFormat="1" applyFont="1" applyFill="1" applyBorder="1" applyAlignment="1" applyProtection="1">
      <alignment horizontal="center" vertical="center"/>
      <protection hidden="1"/>
    </xf>
    <xf numFmtId="14" fontId="12" fillId="0" borderId="7" xfId="0" applyNumberFormat="1" applyFont="1" applyFill="1" applyBorder="1" applyAlignment="1" applyProtection="1">
      <alignment horizontal="center" vertical="center"/>
      <protection hidden="1"/>
    </xf>
    <xf numFmtId="14" fontId="12" fillId="0" borderId="35" xfId="0" applyNumberFormat="1" applyFont="1" applyFill="1" applyBorder="1" applyAlignment="1" applyProtection="1">
      <alignment horizontal="center" vertical="center"/>
      <protection hidden="1"/>
    </xf>
    <xf numFmtId="0" fontId="33" fillId="19" borderId="2" xfId="0" applyFont="1" applyFill="1" applyBorder="1" applyAlignment="1">
      <alignment horizontal="left" vertical="center"/>
    </xf>
    <xf numFmtId="0" fontId="33" fillId="20" borderId="12" xfId="0" applyFont="1" applyFill="1" applyBorder="1" applyAlignment="1">
      <alignment horizontal="center" vertical="center"/>
    </xf>
    <xf numFmtId="0" fontId="12" fillId="0" borderId="0" xfId="0" applyFont="1" applyAlignment="1">
      <alignment horizontal="left" vertical="top" wrapText="1"/>
    </xf>
    <xf numFmtId="0" fontId="1" fillId="0" borderId="0" xfId="0" applyFont="1" applyFill="1" applyBorder="1" applyAlignment="1" applyProtection="1">
      <alignment vertical="center" wrapText="1"/>
      <protection hidden="1"/>
    </xf>
    <xf numFmtId="0" fontId="1" fillId="0" borderId="0" xfId="0" applyFont="1" applyBorder="1" applyAlignment="1" applyProtection="1">
      <alignment vertical="center"/>
      <protection hidden="1"/>
    </xf>
    <xf numFmtId="0" fontId="1" fillId="0" borderId="0" xfId="0" quotePrefix="1" applyFont="1" applyFill="1" applyBorder="1" applyAlignment="1" applyProtection="1">
      <alignment vertical="center" wrapText="1"/>
      <protection hidden="1"/>
    </xf>
    <xf numFmtId="1" fontId="1" fillId="0" borderId="0" xfId="0" applyNumberFormat="1" applyFont="1" applyBorder="1" applyAlignment="1" applyProtection="1">
      <alignment vertical="center"/>
      <protection hidden="1"/>
    </xf>
    <xf numFmtId="0" fontId="1" fillId="0" borderId="0" xfId="0" applyFont="1" applyFill="1" applyBorder="1" applyAlignment="1" applyProtection="1">
      <alignment horizontal="left" vertical="center" wrapText="1"/>
      <protection hidden="1"/>
    </xf>
    <xf numFmtId="14" fontId="1" fillId="0" borderId="0" xfId="0" applyNumberFormat="1" applyFont="1" applyBorder="1" applyAlignment="1" applyProtection="1">
      <alignment vertical="center"/>
      <protection hidden="1"/>
    </xf>
    <xf numFmtId="0" fontId="1" fillId="0" borderId="0" xfId="0" applyFont="1" applyAlignment="1">
      <alignment vertical="center" wrapText="1"/>
    </xf>
    <xf numFmtId="6" fontId="1" fillId="0" borderId="0" xfId="0" applyNumberFormat="1" applyFont="1" applyBorder="1" applyAlignment="1" applyProtection="1">
      <alignment vertical="center"/>
      <protection hidden="1"/>
    </xf>
    <xf numFmtId="0" fontId="1" fillId="0" borderId="0" xfId="0" applyFont="1" applyBorder="1" applyAlignment="1" applyProtection="1">
      <alignment vertical="center" wrapText="1"/>
      <protection hidden="1"/>
    </xf>
    <xf numFmtId="0" fontId="4" fillId="0" borderId="0" xfId="0" applyFont="1" applyFill="1" applyBorder="1" applyAlignment="1" applyProtection="1">
      <alignment vertical="center" wrapText="1"/>
      <protection hidden="1"/>
    </xf>
    <xf numFmtId="0" fontId="4" fillId="0" borderId="0" xfId="0" applyFont="1" applyBorder="1" applyAlignment="1" applyProtection="1">
      <alignment vertical="center"/>
      <protection hidden="1"/>
    </xf>
    <xf numFmtId="0" fontId="32" fillId="0" borderId="24" xfId="0" applyFont="1" applyBorder="1" applyAlignment="1">
      <alignment horizontal="center"/>
    </xf>
    <xf numFmtId="0" fontId="32" fillId="0" borderId="0" xfId="0" applyFont="1" applyBorder="1" applyAlignment="1">
      <alignment horizontal="center"/>
    </xf>
    <xf numFmtId="0" fontId="32" fillId="0" borderId="28" xfId="0" applyFont="1" applyBorder="1" applyAlignment="1">
      <alignment horizontal="center"/>
    </xf>
    <xf numFmtId="0" fontId="36" fillId="0" borderId="24" xfId="0" applyFont="1" applyBorder="1" applyAlignment="1">
      <alignment horizontal="center" vertical="center"/>
    </xf>
    <xf numFmtId="0" fontId="36" fillId="0" borderId="0" xfId="0" applyFont="1" applyBorder="1" applyAlignment="1">
      <alignment horizontal="center" vertical="center"/>
    </xf>
    <xf numFmtId="0" fontId="36" fillId="0" borderId="28" xfId="0" applyFont="1" applyBorder="1" applyAlignment="1">
      <alignment horizontal="center" vertical="center"/>
    </xf>
    <xf numFmtId="0" fontId="27" fillId="0" borderId="5" xfId="0" applyFont="1" applyBorder="1" applyAlignment="1">
      <alignment horizontal="center"/>
    </xf>
    <xf numFmtId="0" fontId="27" fillId="0" borderId="0" xfId="0" applyFont="1" applyBorder="1" applyAlignment="1">
      <alignment horizontal="center"/>
    </xf>
    <xf numFmtId="0" fontId="27" fillId="0" borderId="4" xfId="0" applyFont="1" applyBorder="1" applyAlignment="1">
      <alignment horizontal="center"/>
    </xf>
    <xf numFmtId="0" fontId="25" fillId="0" borderId="5" xfId="0" applyFont="1" applyBorder="1" applyAlignment="1">
      <alignment horizontal="center"/>
    </xf>
    <xf numFmtId="0" fontId="25" fillId="0" borderId="0" xfId="0" applyFont="1" applyBorder="1" applyAlignment="1">
      <alignment horizontal="center"/>
    </xf>
    <xf numFmtId="0" fontId="25" fillId="0" borderId="4" xfId="0" applyFont="1" applyBorder="1" applyAlignment="1">
      <alignment horizontal="center"/>
    </xf>
    <xf numFmtId="0" fontId="23" fillId="21" borderId="14" xfId="0" applyFont="1" applyFill="1" applyBorder="1" applyAlignment="1" applyProtection="1">
      <alignment horizontal="left" vertical="center"/>
      <protection locked="0"/>
    </xf>
    <xf numFmtId="0" fontId="23" fillId="21" borderId="7" xfId="0" applyFont="1" applyFill="1" applyBorder="1" applyAlignment="1" applyProtection="1">
      <alignment horizontal="left" vertical="center"/>
      <protection locked="0"/>
    </xf>
    <xf numFmtId="0" fontId="23" fillId="0" borderId="5" xfId="0" applyFont="1" applyFill="1" applyBorder="1" applyAlignment="1">
      <alignment horizontal="left" vertical="center" wrapText="1"/>
    </xf>
    <xf numFmtId="0" fontId="23" fillId="0" borderId="0" xfId="0" applyFont="1" applyFill="1" applyBorder="1" applyAlignment="1">
      <alignment horizontal="left" vertical="center" wrapText="1"/>
    </xf>
    <xf numFmtId="0" fontId="23" fillId="0" borderId="4" xfId="0" applyFont="1" applyFill="1" applyBorder="1" applyAlignment="1">
      <alignment horizontal="left" vertical="center" wrapText="1"/>
    </xf>
    <xf numFmtId="0" fontId="23" fillId="21" borderId="6" xfId="0" applyFont="1" applyFill="1" applyBorder="1" applyAlignment="1" applyProtection="1">
      <alignment horizontal="center" vertical="center"/>
      <protection locked="0"/>
    </xf>
    <xf numFmtId="0" fontId="23" fillId="21" borderId="14" xfId="0" applyFont="1" applyFill="1" applyBorder="1" applyAlignment="1" applyProtection="1">
      <alignment horizontal="center" vertical="center"/>
      <protection locked="0"/>
    </xf>
    <xf numFmtId="0" fontId="1" fillId="0" borderId="5" xfId="0" applyFont="1" applyBorder="1" applyAlignment="1">
      <alignment horizontal="left" vertical="top" wrapText="1"/>
    </xf>
    <xf numFmtId="0" fontId="1" fillId="0" borderId="0" xfId="0" applyFont="1" applyBorder="1" applyAlignment="1">
      <alignment horizontal="left" vertical="top" wrapText="1"/>
    </xf>
    <xf numFmtId="0" fontId="1" fillId="0" borderId="4" xfId="0" applyFont="1" applyBorder="1" applyAlignment="1">
      <alignment horizontal="left" vertical="top" wrapText="1"/>
    </xf>
    <xf numFmtId="0" fontId="23" fillId="21" borderId="7" xfId="0" applyFont="1" applyFill="1" applyBorder="1" applyAlignment="1" applyProtection="1">
      <alignment horizontal="center" vertical="center"/>
      <protection locked="0"/>
    </xf>
    <xf numFmtId="0" fontId="23" fillId="0" borderId="17" xfId="0" applyFont="1" applyBorder="1" applyAlignment="1">
      <alignment horizontal="center"/>
    </xf>
    <xf numFmtId="0" fontId="23" fillId="0" borderId="13" xfId="0" applyFont="1" applyBorder="1" applyAlignment="1">
      <alignment horizontal="center"/>
    </xf>
    <xf numFmtId="0" fontId="23" fillId="0" borderId="20" xfId="0" applyFont="1" applyBorder="1" applyAlignment="1">
      <alignment horizontal="center"/>
    </xf>
    <xf numFmtId="0" fontId="23" fillId="0" borderId="5" xfId="0" applyFont="1" applyBorder="1" applyAlignment="1">
      <alignment horizontal="left" vertical="center" wrapText="1"/>
    </xf>
    <xf numFmtId="0" fontId="23" fillId="0" borderId="0" xfId="0" applyFont="1" applyBorder="1" applyAlignment="1">
      <alignment horizontal="left" vertical="center" wrapText="1"/>
    </xf>
    <xf numFmtId="0" fontId="23" fillId="0" borderId="4" xfId="0" applyFont="1" applyBorder="1" applyAlignment="1">
      <alignment horizontal="left" vertical="center" wrapText="1"/>
    </xf>
    <xf numFmtId="0" fontId="9" fillId="0" borderId="2" xfId="0" applyFont="1" applyBorder="1" applyAlignment="1" applyProtection="1">
      <alignment horizontal="left" vertical="center" wrapText="1"/>
      <protection hidden="1"/>
    </xf>
    <xf numFmtId="0" fontId="9" fillId="0" borderId="12" xfId="0" applyFont="1" applyBorder="1" applyAlignment="1" applyProtection="1">
      <alignment horizontal="left" vertical="center" wrapText="1"/>
      <protection hidden="1"/>
    </xf>
    <xf numFmtId="0" fontId="22" fillId="9" borderId="17" xfId="0" applyFont="1" applyFill="1" applyBorder="1" applyAlignment="1" applyProtection="1">
      <alignment horizontal="center" vertical="center"/>
      <protection hidden="1"/>
    </xf>
    <xf numFmtId="0" fontId="22" fillId="9" borderId="13" xfId="0" applyFont="1" applyFill="1" applyBorder="1" applyAlignment="1" applyProtection="1">
      <alignment horizontal="center" vertical="center"/>
      <protection hidden="1"/>
    </xf>
    <xf numFmtId="0" fontId="22" fillId="9" borderId="20" xfId="0" applyFont="1" applyFill="1" applyBorder="1" applyAlignment="1" applyProtection="1">
      <alignment horizontal="center" vertical="center"/>
      <protection hidden="1"/>
    </xf>
    <xf numFmtId="0" fontId="22" fillId="9" borderId="5" xfId="0" applyFont="1" applyFill="1" applyBorder="1" applyAlignment="1" applyProtection="1">
      <alignment horizontal="center" vertical="center"/>
      <protection hidden="1"/>
    </xf>
    <xf numFmtId="0" fontId="22" fillId="9" borderId="0" xfId="0" applyFont="1" applyFill="1" applyBorder="1" applyAlignment="1" applyProtection="1">
      <alignment horizontal="center" vertical="center"/>
      <protection hidden="1"/>
    </xf>
    <xf numFmtId="0" fontId="22" fillId="9" borderId="4" xfId="0" applyFont="1" applyFill="1" applyBorder="1" applyAlignment="1" applyProtection="1">
      <alignment horizontal="center" vertical="center"/>
      <protection hidden="1"/>
    </xf>
    <xf numFmtId="6" fontId="24" fillId="9" borderId="6" xfId="0" quotePrefix="1" applyNumberFormat="1" applyFont="1" applyFill="1" applyBorder="1" applyAlignment="1" applyProtection="1">
      <alignment horizontal="center" vertical="center"/>
      <protection hidden="1"/>
    </xf>
    <xf numFmtId="6" fontId="24" fillId="9" borderId="14" xfId="0" quotePrefix="1" applyNumberFormat="1" applyFont="1" applyFill="1" applyBorder="1" applyAlignment="1" applyProtection="1">
      <alignment horizontal="center" vertical="center"/>
      <protection hidden="1"/>
    </xf>
    <xf numFmtId="6" fontId="24" fillId="9" borderId="0" xfId="0" quotePrefix="1" applyNumberFormat="1" applyFont="1" applyFill="1" applyBorder="1" applyAlignment="1" applyProtection="1">
      <alignment horizontal="center" vertical="center"/>
      <protection hidden="1"/>
    </xf>
    <xf numFmtId="6" fontId="24" fillId="9" borderId="7" xfId="0" quotePrefix="1" applyNumberFormat="1" applyFont="1" applyFill="1" applyBorder="1" applyAlignment="1" applyProtection="1">
      <alignment horizontal="center" vertical="center"/>
      <protection hidden="1"/>
    </xf>
    <xf numFmtId="0" fontId="4" fillId="0" borderId="6" xfId="0" applyFont="1" applyBorder="1" applyAlignment="1" applyProtection="1">
      <alignment vertical="center"/>
      <protection hidden="1"/>
    </xf>
    <xf numFmtId="0" fontId="4" fillId="0" borderId="14" xfId="0" applyFont="1" applyBorder="1" applyAlignment="1" applyProtection="1">
      <alignment vertical="center"/>
      <protection hidden="1"/>
    </xf>
    <xf numFmtId="0" fontId="4" fillId="18" borderId="4" xfId="0" applyFont="1" applyFill="1" applyBorder="1" applyAlignment="1" applyProtection="1">
      <alignment horizontal="center" vertical="center" wrapText="1"/>
      <protection hidden="1"/>
    </xf>
    <xf numFmtId="0" fontId="4" fillId="18" borderId="7" xfId="0" applyFont="1" applyFill="1" applyBorder="1" applyAlignment="1" applyProtection="1">
      <alignment horizontal="center" vertical="center" wrapText="1"/>
      <protection hidden="1"/>
    </xf>
    <xf numFmtId="0" fontId="4" fillId="0" borderId="2" xfId="0" applyFont="1" applyBorder="1" applyAlignment="1" applyProtection="1">
      <alignment horizontal="left" vertical="center" wrapText="1"/>
      <protection hidden="1"/>
    </xf>
    <xf numFmtId="0" fontId="4" fillId="0" borderId="12" xfId="0" applyFont="1" applyBorder="1" applyAlignment="1" applyProtection="1">
      <alignment horizontal="left" vertical="center" wrapText="1"/>
      <protection hidden="1"/>
    </xf>
    <xf numFmtId="0" fontId="31" fillId="9" borderId="12" xfId="0" applyFont="1" applyFill="1" applyBorder="1" applyAlignment="1" applyProtection="1">
      <alignment horizontal="center" vertical="center" wrapText="1"/>
      <protection hidden="1"/>
    </xf>
    <xf numFmtId="0" fontId="31" fillId="9" borderId="36" xfId="0" applyFont="1" applyFill="1" applyBorder="1" applyAlignment="1" applyProtection="1">
      <alignment horizontal="center" vertical="center" wrapText="1"/>
      <protection hidden="1"/>
    </xf>
    <xf numFmtId="0" fontId="9" fillId="0" borderId="37" xfId="0" applyFont="1" applyBorder="1" applyAlignment="1" applyProtection="1">
      <alignment horizontal="left" vertical="center" wrapText="1"/>
      <protection hidden="1"/>
    </xf>
    <xf numFmtId="1" fontId="27" fillId="22" borderId="2" xfId="0" applyNumberFormat="1" applyFont="1" applyFill="1" applyBorder="1" applyAlignment="1">
      <alignment horizontal="left" vertical="center" wrapText="1"/>
    </xf>
    <xf numFmtId="1" fontId="27" fillId="23" borderId="12" xfId="0" applyNumberFormat="1" applyFont="1" applyFill="1" applyBorder="1" applyAlignment="1">
      <alignment horizontal="left" vertical="center" wrapText="1"/>
    </xf>
    <xf numFmtId="1" fontId="27" fillId="24" borderId="13" xfId="0" applyNumberFormat="1" applyFont="1" applyFill="1" applyBorder="1" applyAlignment="1">
      <alignment horizontal="left" vertical="center" wrapText="1"/>
    </xf>
    <xf numFmtId="1" fontId="27" fillId="25" borderId="20" xfId="0" applyNumberFormat="1" applyFont="1" applyFill="1" applyBorder="1" applyAlignment="1">
      <alignment horizontal="left" vertical="center" wrapText="1"/>
    </xf>
    <xf numFmtId="0" fontId="4" fillId="0" borderId="12" xfId="6" applyFont="1" applyBorder="1" applyAlignment="1" applyProtection="1">
      <alignment horizontal="left" vertical="center" wrapText="1"/>
      <protection hidden="1"/>
    </xf>
    <xf numFmtId="1" fontId="27" fillId="26" borderId="14" xfId="0" applyNumberFormat="1" applyFont="1" applyFill="1" applyBorder="1" applyAlignment="1">
      <alignment horizontal="left" vertical="center" wrapText="1"/>
    </xf>
    <xf numFmtId="1" fontId="27" fillId="27" borderId="4" xfId="0" applyNumberFormat="1" applyFont="1" applyFill="1" applyBorder="1" applyAlignment="1">
      <alignment horizontal="left" vertical="center" wrapText="1"/>
    </xf>
    <xf numFmtId="0" fontId="9" fillId="9" borderId="2" xfId="0" applyFont="1" applyFill="1" applyBorder="1" applyAlignment="1" applyProtection="1">
      <protection hidden="1"/>
    </xf>
    <xf numFmtId="0" fontId="9" fillId="9" borderId="37" xfId="0" applyFont="1" applyFill="1" applyBorder="1" applyAlignment="1" applyProtection="1">
      <protection hidden="1"/>
    </xf>
    <xf numFmtId="1" fontId="27" fillId="28" borderId="0" xfId="0" applyNumberFormat="1" applyFont="1" applyFill="1" applyBorder="1" applyAlignment="1">
      <alignment horizontal="left" vertical="center" wrapText="1"/>
    </xf>
    <xf numFmtId="0" fontId="9" fillId="9" borderId="17" xfId="0" applyFont="1" applyFill="1" applyBorder="1" applyAlignment="1" applyProtection="1">
      <protection hidden="1"/>
    </xf>
    <xf numFmtId="0" fontId="9" fillId="9" borderId="38" xfId="0" applyFont="1" applyFill="1" applyBorder="1" applyAlignment="1" applyProtection="1">
      <protection hidden="1"/>
    </xf>
    <xf numFmtId="0" fontId="32" fillId="29" borderId="2" xfId="0" applyFont="1" applyFill="1" applyBorder="1" applyAlignment="1">
      <alignment horizontal="left" vertical="center"/>
    </xf>
    <xf numFmtId="0" fontId="32" fillId="29" borderId="12" xfId="0" applyFont="1" applyFill="1" applyBorder="1" applyAlignment="1">
      <alignment horizontal="left" vertical="center"/>
    </xf>
    <xf numFmtId="0" fontId="32" fillId="29" borderId="13" xfId="0" applyFont="1" applyFill="1" applyBorder="1" applyAlignment="1">
      <alignment horizontal="left" vertical="center"/>
    </xf>
    <xf numFmtId="0" fontId="32" fillId="29" borderId="0" xfId="0" applyFont="1" applyFill="1" applyBorder="1" applyAlignment="1">
      <alignment horizontal="left" vertical="center"/>
    </xf>
    <xf numFmtId="0" fontId="32" fillId="29" borderId="4" xfId="0" applyFont="1" applyFill="1" applyBorder="1" applyAlignment="1">
      <alignment horizontal="left" vertical="center"/>
    </xf>
    <xf numFmtId="0" fontId="1" fillId="9" borderId="2" xfId="0" applyFont="1" applyFill="1" applyBorder="1" applyAlignment="1" applyProtection="1">
      <protection hidden="1"/>
    </xf>
    <xf numFmtId="0" fontId="1" fillId="9" borderId="37" xfId="0" applyFont="1" applyFill="1" applyBorder="1" applyAlignment="1" applyProtection="1">
      <protection hidden="1"/>
    </xf>
    <xf numFmtId="0" fontId="9" fillId="9" borderId="12" xfId="0" applyFont="1" applyFill="1" applyBorder="1" applyAlignment="1" applyProtection="1">
      <protection hidden="1"/>
    </xf>
    <xf numFmtId="0" fontId="9" fillId="9" borderId="2" xfId="0" applyFont="1" applyFill="1" applyBorder="1" applyAlignment="1" applyProtection="1">
      <alignment horizontal="left"/>
      <protection hidden="1"/>
    </xf>
    <xf numFmtId="0" fontId="9" fillId="9" borderId="37" xfId="0" applyFont="1" applyFill="1" applyBorder="1" applyAlignment="1" applyProtection="1">
      <alignment horizontal="left"/>
      <protection hidden="1"/>
    </xf>
    <xf numFmtId="0" fontId="1" fillId="0" borderId="2" xfId="0" applyFont="1" applyBorder="1" applyAlignment="1" applyProtection="1">
      <alignment horizontal="left"/>
      <protection hidden="1"/>
    </xf>
    <xf numFmtId="0" fontId="1" fillId="0" borderId="12" xfId="0" applyFont="1" applyBorder="1" applyAlignment="1" applyProtection="1">
      <alignment horizontal="left"/>
      <protection hidden="1"/>
    </xf>
    <xf numFmtId="0" fontId="1" fillId="0" borderId="11" xfId="0" applyFont="1" applyBorder="1" applyAlignment="1" applyProtection="1">
      <alignment horizontal="left"/>
      <protection hidden="1"/>
    </xf>
    <xf numFmtId="10" fontId="9" fillId="0" borderId="2" xfId="43" applyNumberFormat="1" applyFont="1" applyFill="1" applyBorder="1" applyAlignment="1" applyProtection="1">
      <alignment horizontal="center"/>
      <protection hidden="1"/>
    </xf>
    <xf numFmtId="10" fontId="9" fillId="0" borderId="11" xfId="43" applyNumberFormat="1" applyFont="1" applyFill="1" applyBorder="1" applyAlignment="1" applyProtection="1">
      <alignment horizontal="center"/>
      <protection hidden="1"/>
    </xf>
    <xf numFmtId="0" fontId="28" fillId="0" borderId="1" xfId="0" applyFont="1" applyFill="1" applyBorder="1" applyAlignment="1" applyProtection="1">
      <alignment horizontal="left" vertical="top" wrapText="1"/>
      <protection hidden="1"/>
    </xf>
    <xf numFmtId="0" fontId="25" fillId="30" borderId="1" xfId="0" applyFont="1" applyFill="1" applyBorder="1" applyAlignment="1" applyProtection="1">
      <alignment horizontal="left" vertical="top" wrapText="1"/>
      <protection hidden="1"/>
    </xf>
    <xf numFmtId="0" fontId="23" fillId="0" borderId="17" xfId="0" applyFont="1" applyFill="1" applyBorder="1" applyAlignment="1" applyProtection="1">
      <alignment horizontal="left" vertical="top" wrapText="1"/>
      <protection hidden="1"/>
    </xf>
    <xf numFmtId="0" fontId="23" fillId="0" borderId="13" xfId="0" applyFont="1" applyFill="1" applyBorder="1" applyAlignment="1" applyProtection="1">
      <alignment horizontal="left" vertical="top" wrapText="1"/>
      <protection hidden="1"/>
    </xf>
    <xf numFmtId="0" fontId="23" fillId="0" borderId="20" xfId="0" applyFont="1" applyFill="1" applyBorder="1" applyAlignment="1" applyProtection="1">
      <alignment horizontal="left" vertical="top" wrapText="1"/>
      <protection hidden="1"/>
    </xf>
    <xf numFmtId="0" fontId="23" fillId="0" borderId="6" xfId="0" applyFont="1" applyFill="1" applyBorder="1" applyAlignment="1" applyProtection="1">
      <alignment horizontal="left" vertical="top" wrapText="1"/>
      <protection hidden="1"/>
    </xf>
    <xf numFmtId="0" fontId="23" fillId="0" borderId="14" xfId="0" applyFont="1" applyFill="1" applyBorder="1" applyAlignment="1" applyProtection="1">
      <alignment horizontal="left" vertical="top" wrapText="1"/>
      <protection hidden="1"/>
    </xf>
    <xf numFmtId="0" fontId="23" fillId="0" borderId="7" xfId="0" applyFont="1" applyFill="1" applyBorder="1" applyAlignment="1" applyProtection="1">
      <alignment horizontal="left" vertical="top" wrapText="1"/>
      <protection hidden="1"/>
    </xf>
    <xf numFmtId="0" fontId="25" fillId="31" borderId="1" xfId="0" applyFont="1" applyFill="1" applyBorder="1" applyAlignment="1" applyProtection="1">
      <alignment horizontal="left" vertical="top" wrapText="1"/>
      <protection hidden="1"/>
    </xf>
    <xf numFmtId="0" fontId="28" fillId="0" borderId="2" xfId="0" applyFont="1" applyFill="1" applyBorder="1" applyAlignment="1" applyProtection="1">
      <alignment horizontal="left" vertical="top" wrapText="1"/>
      <protection hidden="1"/>
    </xf>
    <xf numFmtId="0" fontId="28" fillId="0" borderId="12" xfId="0" applyFont="1" applyFill="1" applyBorder="1" applyAlignment="1" applyProtection="1">
      <alignment horizontal="left" vertical="top" wrapText="1"/>
      <protection hidden="1"/>
    </xf>
    <xf numFmtId="0" fontId="28" fillId="0" borderId="11" xfId="0" applyFont="1" applyFill="1" applyBorder="1" applyAlignment="1" applyProtection="1">
      <alignment horizontal="left" vertical="top" wrapText="1"/>
      <protection hidden="1"/>
    </xf>
    <xf numFmtId="0" fontId="29" fillId="0" borderId="1" xfId="0" applyFont="1" applyFill="1" applyBorder="1" applyAlignment="1" applyProtection="1">
      <alignment horizontal="left" vertical="top" wrapText="1"/>
      <protection hidden="1"/>
    </xf>
    <xf numFmtId="0" fontId="29" fillId="31" borderId="1" xfId="0" applyFont="1" applyFill="1" applyBorder="1" applyAlignment="1" applyProtection="1">
      <alignment horizontal="left" vertical="top" wrapText="1"/>
      <protection hidden="1"/>
    </xf>
  </cellXfs>
  <cellStyles count="47">
    <cellStyle name="Calculated Cell" xfId="10" xr:uid="{00000000-0005-0000-0000-00000A000000}"/>
    <cellStyle name="checkExposure" xfId="11" xr:uid="{00000000-0005-0000-0000-00000B000000}"/>
    <cellStyle name="Comma" xfId="4" xr:uid="{00000000-0005-0000-0000-000004000000}"/>
    <cellStyle name="Comma [0]" xfId="5" xr:uid="{00000000-0005-0000-0000-000005000000}"/>
    <cellStyle name="Comma 2" xfId="12" xr:uid="{00000000-0005-0000-0000-00000C000000}"/>
    <cellStyle name="Currency" xfId="2" xr:uid="{00000000-0005-0000-0000-000002000000}"/>
    <cellStyle name="Currency [0]" xfId="3" xr:uid="{00000000-0005-0000-0000-000003000000}"/>
    <cellStyle name="Currency 2" xfId="13" xr:uid="{00000000-0005-0000-0000-00000D000000}"/>
    <cellStyle name="DPA" xfId="8" xr:uid="{00000000-0005-0000-0000-000008000000}"/>
    <cellStyle name="Good 2" xfId="14" xr:uid="{00000000-0005-0000-0000-00000E000000}"/>
    <cellStyle name="Good 3" xfId="15" xr:uid="{00000000-0005-0000-0000-00000F000000}"/>
    <cellStyle name="Good 4" xfId="16" xr:uid="{00000000-0005-0000-0000-000010000000}"/>
    <cellStyle name="greyed" xfId="17" xr:uid="{00000000-0005-0000-0000-000011000000}"/>
    <cellStyle name="Greyed Out Cell" xfId="18" xr:uid="{00000000-0005-0000-0000-000012000000}"/>
    <cellStyle name="Heading Style 1" xfId="7" xr:uid="{00000000-0005-0000-0000-000007000000}"/>
    <cellStyle name="HeadingTable" xfId="19" xr:uid="{00000000-0005-0000-0000-000013000000}"/>
    <cellStyle name="highlightExposure" xfId="20" xr:uid="{00000000-0005-0000-0000-000014000000}"/>
    <cellStyle name="highlightText" xfId="21" xr:uid="{00000000-0005-0000-0000-000015000000}"/>
    <cellStyle name="HStyle 2" xfId="22" xr:uid="{00000000-0005-0000-0000-000016000000}"/>
    <cellStyle name="HStyle 3" xfId="9" xr:uid="{00000000-0005-0000-0000-000009000000}"/>
    <cellStyle name="HStyle 4" xfId="23" xr:uid="{00000000-0005-0000-0000-000017000000}"/>
    <cellStyle name="Hyperlink 2" xfId="24" xr:uid="{00000000-0005-0000-0000-000018000000}"/>
    <cellStyle name="inputExposure" xfId="25" xr:uid="{00000000-0005-0000-0000-000019000000}"/>
    <cellStyle name="inputPercentageS" xfId="26" xr:uid="{00000000-0005-0000-0000-00001A000000}"/>
    <cellStyle name="Lien hypertexte" xfId="45" xr:uid="{00000000-0005-0000-0000-00002D000000}"/>
    <cellStyle name="Milliers" xfId="42" xr:uid="{00000000-0005-0000-0000-00002A000000}"/>
    <cellStyle name="Milliers 2" xfId="27" xr:uid="{00000000-0005-0000-0000-00001B000000}"/>
    <cellStyle name="Milliers 3" xfId="40" xr:uid="{00000000-0005-0000-0000-000028000000}"/>
    <cellStyle name="Monétaire 2" xfId="28" xr:uid="{00000000-0005-0000-0000-00001C000000}"/>
    <cellStyle name="Normal" xfId="0" builtinId="0"/>
    <cellStyle name="Normal 2" xfId="6" xr:uid="{00000000-0005-0000-0000-000006000000}"/>
    <cellStyle name="Normal 2 2 2 2" xfId="46" xr:uid="{00000000-0005-0000-0000-00002E000000}"/>
    <cellStyle name="Normal 3" xfId="29" xr:uid="{00000000-0005-0000-0000-00001D000000}"/>
    <cellStyle name="Normal 3 2" xfId="30" xr:uid="{00000000-0005-0000-0000-00001E000000}"/>
    <cellStyle name="Normal 4" xfId="31" xr:uid="{00000000-0005-0000-0000-00001F000000}"/>
    <cellStyle name="Normal 4 3" xfId="44" xr:uid="{00000000-0005-0000-0000-00002C000000}"/>
    <cellStyle name="Normal 5" xfId="32" xr:uid="{00000000-0005-0000-0000-000020000000}"/>
    <cellStyle name="Normal 6" xfId="33" xr:uid="{00000000-0005-0000-0000-000021000000}"/>
    <cellStyle name="Normal 7" xfId="34" xr:uid="{00000000-0005-0000-0000-000022000000}"/>
    <cellStyle name="Normal 8" xfId="41" xr:uid="{00000000-0005-0000-0000-000029000000}"/>
    <cellStyle name="Percent" xfId="1" xr:uid="{00000000-0005-0000-0000-000001000000}"/>
    <cellStyle name="Percent 2" xfId="35" xr:uid="{00000000-0005-0000-0000-000023000000}"/>
    <cellStyle name="Percent 3" xfId="36" xr:uid="{00000000-0005-0000-0000-000024000000}"/>
    <cellStyle name="Pourcentage" xfId="43" xr:uid="{00000000-0005-0000-0000-00002B000000}"/>
    <cellStyle name="Pourcentage 2" xfId="37" xr:uid="{00000000-0005-0000-0000-000025000000}"/>
    <cellStyle name="Satisfaisant 2" xfId="38" xr:uid="{00000000-0005-0000-0000-000026000000}"/>
    <cellStyle name="showExposure" xfId="39" xr:uid="{00000000-0005-0000-0000-000027000000}"/>
  </cellStyles>
  <dxfs count="2">
    <dxf>
      <font>
        <color rgb="FFD9D9D9"/>
      </font>
    </dxf>
    <dxf>
      <font>
        <color rgb="FFD9D9D9"/>
      </font>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3</xdr:row>
      <xdr:rowOff>20955</xdr:rowOff>
    </xdr:from>
    <xdr:to>
      <xdr:col>3</xdr:col>
      <xdr:colOff>60175</xdr:colOff>
      <xdr:row>8</xdr:row>
      <xdr:rowOff>151056</xdr:rowOff>
    </xdr:to>
    <xdr:pic>
      <xdr:nvPicPr>
        <xdr:cNvPr id="7" name="Imag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0" y="771525"/>
          <a:ext cx="2343150" cy="1085850"/>
        </a:xfrm>
        <a:prstGeom prst="rect">
          <a:avLst/>
        </a:prstGeom>
        <a:noFill/>
      </xdr:spPr>
    </xdr:pic>
    <xdr:clientData/>
  </xdr:twoCellAnchor>
  <xdr:twoCellAnchor>
    <xdr:from>
      <xdr:col>0</xdr:col>
      <xdr:colOff>0</xdr:colOff>
      <xdr:row>12</xdr:row>
      <xdr:rowOff>0</xdr:rowOff>
    </xdr:from>
    <xdr:to>
      <xdr:col>8</xdr:col>
      <xdr:colOff>49530</xdr:colOff>
      <xdr:row>32</xdr:row>
      <xdr:rowOff>0</xdr:rowOff>
    </xdr:to>
    <xdr:sp macro="" textlink="" fLocksText="0">
      <xdr:nvSpPr>
        <xdr:cNvPr id="8" name="Graphic 2">
          <a:extLst>
            <a:ext uri="{FF2B5EF4-FFF2-40B4-BE49-F238E27FC236}">
              <a16:creationId xmlns:a16="http://schemas.microsoft.com/office/drawing/2014/main" id="{00000000-0008-0000-0000-000008000000}"/>
            </a:ext>
          </a:extLst>
        </xdr:cNvPr>
        <xdr:cNvSpPr/>
      </xdr:nvSpPr>
      <xdr:spPr bwMode="auto">
        <a:xfrm>
          <a:off x="0" y="2466975"/>
          <a:ext cx="6143625" cy="3810000"/>
        </a:xfrm>
        <a:custGeom>
          <a:avLst/>
          <a:gdLst>
            <a:gd name="T0" fmla="*/ 7200900 w 7200900"/>
            <a:gd name="T1" fmla="*/ 0 h 4121785"/>
            <a:gd name="T2" fmla="*/ 0 w 7200900"/>
            <a:gd name="T3" fmla="*/ 0 h 4121785"/>
            <a:gd name="T4" fmla="*/ 0 w 7200900"/>
            <a:gd name="T5" fmla="*/ 4121416 h 4121785"/>
            <a:gd name="T6" fmla="*/ 7200900 w 7200900"/>
            <a:gd name="T7" fmla="*/ 4121416 h 4121785"/>
            <a:gd name="T8" fmla="*/ 7200900 w 7200900"/>
            <a:gd name="T9" fmla="*/ 0 h 4121785"/>
          </a:gdLst>
          <a:ahLst/>
          <a:cxnLst/>
          <a:rect l="0" t="0" r="r" b="b"/>
          <a:pathLst>
            <a:path w="7200900" h="4121785">
              <a:moveTo>
                <a:pt x="7200900" y="0"/>
              </a:moveTo>
              <a:lnTo>
                <a:pt x="0" y="0"/>
              </a:lnTo>
              <a:lnTo>
                <a:pt x="0" y="4121416"/>
              </a:lnTo>
              <a:lnTo>
                <a:pt x="7200900" y="4121416"/>
              </a:lnTo>
              <a:lnTo>
                <a:pt x="7200900" y="0"/>
              </a:lnTo>
              <a:close/>
            </a:path>
          </a:pathLst>
        </a:custGeom>
        <a:solidFill>
          <a:srgbClr val="FFBA00"/>
        </a:solidFill>
        <a:ln>
          <a:noFill/>
        </a:ln>
        <a:extLst>
          <a:ext uri="{91240B29-F687-4F45-9708-019B960494DF}">
            <a14:hiddenLine xmlns:a14="http://schemas.microsoft.com/office/drawing/2010/main" w="9525">
              <a:solidFill>
                <a:srgbClr val="000000"/>
              </a:solidFill>
              <a:round/>
              <a:headEnd/>
              <a:tailEnd/>
            </a14:hiddenLine>
          </a:ext>
        </a:extLst>
      </xdr:spPr>
      <xdr:txBody>
        <a:bodyPr vert="horz" wrap="square" lIns="91440" tIns="45720" rIns="91440" bIns="45720" anchor="t" anchorCtr="0" upright="1">
          <a:noAutofit/>
        </a:bodyPr>
        <a:lstStyle/>
        <a:p>
          <a:endParaRPr lang="fr-CA"/>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114300</xdr:colOff>
      <xdr:row>2</xdr:row>
      <xdr:rowOff>58625</xdr:rowOff>
    </xdr:to>
    <xdr:pic>
      <xdr:nvPicPr>
        <xdr:cNvPr id="3" name="Imag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0" y="0"/>
          <a:ext cx="885825" cy="419100"/>
        </a:xfrm>
        <a:prstGeom prst="rect">
          <a:avLst/>
        </a:prstGeom>
        <a:noFill/>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154577</xdr:colOff>
      <xdr:row>1</xdr:row>
      <xdr:rowOff>170476</xdr:rowOff>
    </xdr:to>
    <xdr:pic>
      <xdr:nvPicPr>
        <xdr:cNvPr id="3" name="Imag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0" y="0"/>
          <a:ext cx="876300" cy="400050"/>
        </a:xfrm>
        <a:prstGeom prst="rect">
          <a:avLst/>
        </a:prstGeom>
        <a:noFill/>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CC8C06-D5C3-4F6D-ABE3-8FCA00BAAEDA}">
  <sheetPr codeName="PageTitre">
    <pageSetUpPr fitToPage="1"/>
  </sheetPr>
  <dimension ref="A1:N49"/>
  <sheetViews>
    <sheetView showGridLines="0" tabSelected="1" view="pageBreakPreview" zoomScale="80" zoomScaleNormal="100" zoomScaleSheetLayoutView="80" workbookViewId="0">
      <selection activeCell="C1" sqref="C1"/>
    </sheetView>
  </sheetViews>
  <sheetFormatPr baseColWidth="10" defaultColWidth="11.44140625" defaultRowHeight="13.2"/>
  <cols>
    <col min="1" max="1" width="11.44140625" style="140"/>
    <col min="2" max="2" width="11.44140625" style="140" customWidth="1"/>
    <col min="3" max="10" width="11.44140625" style="140"/>
    <col min="11" max="11" width="18.33203125" style="140" hidden="1" customWidth="1"/>
    <col min="12" max="16384" width="11.44140625" style="140"/>
  </cols>
  <sheetData>
    <row r="1" spans="1:11" ht="27" customHeight="1" thickBot="1">
      <c r="B1" s="138" t="s">
        <v>206</v>
      </c>
      <c r="C1" s="139" t="s">
        <v>186</v>
      </c>
      <c r="I1" s="156"/>
      <c r="K1" s="141" t="s">
        <v>185</v>
      </c>
    </row>
    <row r="2" spans="1:11" ht="12.6" customHeight="1">
      <c r="I2" s="156"/>
      <c r="K2" s="140" t="s">
        <v>186</v>
      </c>
    </row>
    <row r="3" spans="1:11" ht="20.25" customHeight="1">
      <c r="A3" s="157"/>
      <c r="B3" s="157"/>
      <c r="C3" s="157"/>
      <c r="D3" s="157"/>
      <c r="E3" s="157"/>
      <c r="F3" s="157"/>
      <c r="G3" s="157"/>
      <c r="H3" s="157"/>
      <c r="I3" s="143"/>
    </row>
    <row r="4" spans="1:11" ht="14.4">
      <c r="A4" s="157"/>
      <c r="B4" s="157"/>
      <c r="C4" s="157"/>
      <c r="D4" s="157"/>
      <c r="E4" s="157"/>
      <c r="F4" s="157"/>
      <c r="G4" s="157"/>
      <c r="H4" s="157"/>
      <c r="I4" s="143"/>
    </row>
    <row r="5" spans="1:11" ht="14.4">
      <c r="A5" s="157"/>
      <c r="B5" s="157"/>
      <c r="C5" s="157"/>
      <c r="D5" s="157"/>
      <c r="E5" s="157"/>
      <c r="F5" s="157"/>
      <c r="G5" s="157"/>
      <c r="H5" s="157"/>
      <c r="I5" s="143"/>
    </row>
    <row r="6" spans="1:11" ht="14.4">
      <c r="A6" s="144"/>
      <c r="B6" s="158"/>
      <c r="C6" s="158"/>
      <c r="D6" s="158"/>
      <c r="E6" s="158"/>
      <c r="F6" s="158"/>
      <c r="G6" s="158"/>
      <c r="H6" s="158"/>
      <c r="I6" s="145"/>
    </row>
    <row r="7" spans="1:11" ht="14.4">
      <c r="A7" s="144"/>
      <c r="B7" s="158"/>
      <c r="C7" s="158"/>
      <c r="D7" s="158"/>
      <c r="E7" s="158"/>
      <c r="F7" s="158"/>
      <c r="G7" s="158"/>
      <c r="H7" s="158"/>
      <c r="I7" s="145"/>
    </row>
    <row r="8" spans="1:11" ht="14.4">
      <c r="A8" s="144"/>
      <c r="B8" s="158"/>
      <c r="C8" s="158"/>
      <c r="D8" s="158"/>
      <c r="E8" s="158"/>
      <c r="F8" s="158"/>
      <c r="G8" s="158"/>
      <c r="H8" s="158"/>
      <c r="I8" s="145"/>
    </row>
    <row r="9" spans="1:11" ht="14.4">
      <c r="A9" s="144"/>
      <c r="B9" s="158"/>
      <c r="C9" s="158"/>
      <c r="D9" s="158"/>
      <c r="E9" s="158"/>
      <c r="F9" s="158"/>
      <c r="G9" s="158"/>
      <c r="H9" s="158"/>
      <c r="I9" s="145"/>
    </row>
    <row r="10" spans="1:11" ht="14.4">
      <c r="A10" s="144"/>
      <c r="B10" s="158"/>
      <c r="C10" s="158"/>
      <c r="D10" s="158"/>
      <c r="E10" s="158"/>
      <c r="F10" s="158"/>
      <c r="G10" s="158"/>
      <c r="H10" s="158"/>
      <c r="I10" s="145"/>
    </row>
    <row r="11" spans="1:11" ht="14.4">
      <c r="A11" s="144"/>
      <c r="B11" s="158"/>
      <c r="C11" s="158"/>
      <c r="D11" s="158"/>
      <c r="E11" s="158"/>
      <c r="F11" s="158"/>
      <c r="G11" s="158"/>
      <c r="H11" s="158"/>
      <c r="I11" s="145"/>
    </row>
    <row r="12" spans="1:11" ht="14.4">
      <c r="A12" s="144"/>
      <c r="B12" s="158"/>
      <c r="C12" s="158"/>
      <c r="D12" s="158"/>
      <c r="E12" s="158"/>
      <c r="F12" s="158"/>
      <c r="G12" s="158"/>
      <c r="H12" s="158"/>
      <c r="I12" s="145"/>
    </row>
    <row r="13" spans="1:11" ht="14.4">
      <c r="A13" s="144"/>
      <c r="B13" s="158"/>
      <c r="C13" s="158"/>
      <c r="D13" s="158"/>
      <c r="E13" s="158"/>
      <c r="F13" s="158"/>
      <c r="G13" s="158"/>
      <c r="H13" s="158"/>
      <c r="I13" s="145"/>
    </row>
    <row r="14" spans="1:11" ht="14.4">
      <c r="A14" s="144"/>
      <c r="B14" s="158"/>
      <c r="C14" s="158"/>
      <c r="D14" s="158"/>
      <c r="E14" s="158"/>
      <c r="F14" s="158"/>
      <c r="G14" s="158"/>
      <c r="H14" s="158"/>
      <c r="I14" s="145"/>
    </row>
    <row r="15" spans="1:11" ht="14.4">
      <c r="A15" s="144"/>
      <c r="B15" s="158"/>
      <c r="C15" s="158"/>
      <c r="D15" s="158"/>
      <c r="E15" s="158"/>
      <c r="F15" s="158"/>
      <c r="G15" s="158"/>
      <c r="H15" s="158"/>
      <c r="I15" s="145"/>
    </row>
    <row r="16" spans="1:11" ht="14.4">
      <c r="A16" s="144"/>
      <c r="B16" s="158"/>
      <c r="C16" s="158"/>
      <c r="D16" s="158"/>
      <c r="E16" s="158"/>
      <c r="F16" s="158"/>
      <c r="G16" s="158"/>
      <c r="H16" s="158"/>
      <c r="I16" s="145"/>
    </row>
    <row r="17" spans="1:14" ht="14.4">
      <c r="A17" s="144"/>
      <c r="B17" s="158"/>
      <c r="C17" s="158"/>
      <c r="D17" s="158"/>
      <c r="E17" s="158"/>
      <c r="F17" s="158"/>
      <c r="G17" s="158"/>
      <c r="H17" s="158"/>
      <c r="I17" s="145"/>
    </row>
    <row r="18" spans="1:14" ht="14.4">
      <c r="A18" s="144"/>
      <c r="B18" s="158"/>
      <c r="C18" s="158"/>
      <c r="D18" s="158"/>
      <c r="E18" s="158"/>
      <c r="F18" s="158"/>
      <c r="G18" s="158"/>
      <c r="H18" s="158"/>
      <c r="I18" s="145"/>
    </row>
    <row r="19" spans="1:14" ht="14.4">
      <c r="A19" s="144"/>
      <c r="B19" s="158"/>
      <c r="C19" s="158"/>
      <c r="D19" s="158"/>
      <c r="E19" s="158"/>
      <c r="F19" s="158"/>
      <c r="G19" s="158"/>
      <c r="H19" s="158"/>
      <c r="I19" s="145"/>
    </row>
    <row r="20" spans="1:14" ht="14.4">
      <c r="A20" s="144"/>
      <c r="B20" s="158"/>
      <c r="C20" s="158"/>
      <c r="D20" s="158"/>
      <c r="E20" s="158"/>
      <c r="F20" s="158"/>
      <c r="G20" s="158"/>
      <c r="H20" s="158"/>
      <c r="I20" s="145"/>
    </row>
    <row r="21" spans="1:14" ht="14.4">
      <c r="A21" s="144"/>
      <c r="B21" s="158"/>
      <c r="C21" s="158"/>
      <c r="D21" s="158"/>
      <c r="E21" s="158"/>
      <c r="F21" s="158"/>
      <c r="G21" s="158"/>
      <c r="H21" s="158"/>
      <c r="I21" s="145"/>
    </row>
    <row r="22" spans="1:14" ht="14.4">
      <c r="A22" s="144"/>
      <c r="B22" s="158"/>
      <c r="C22" s="158"/>
      <c r="D22" s="158"/>
      <c r="E22" s="158"/>
      <c r="F22" s="158"/>
      <c r="G22" s="158"/>
      <c r="H22" s="158"/>
      <c r="I22" s="145"/>
    </row>
    <row r="23" spans="1:14" ht="14.4">
      <c r="A23" s="144"/>
      <c r="B23" s="158"/>
      <c r="C23" s="158"/>
      <c r="D23" s="158"/>
      <c r="E23" s="158"/>
      <c r="F23" s="158"/>
      <c r="G23" s="158"/>
      <c r="H23" s="158"/>
      <c r="I23" s="145"/>
    </row>
    <row r="24" spans="1:14" ht="14.4">
      <c r="A24" s="144"/>
      <c r="B24" s="158"/>
      <c r="C24" s="158"/>
      <c r="D24" s="158"/>
      <c r="E24" s="158"/>
      <c r="F24" s="158"/>
      <c r="G24" s="158"/>
      <c r="H24" s="158"/>
      <c r="I24" s="145"/>
    </row>
    <row r="25" spans="1:14" ht="14.4">
      <c r="A25" s="144"/>
      <c r="B25" s="158"/>
      <c r="C25" s="158"/>
      <c r="D25" s="158"/>
      <c r="E25" s="158"/>
      <c r="F25" s="158"/>
      <c r="G25" s="158"/>
      <c r="H25" s="158"/>
      <c r="I25" s="145"/>
    </row>
    <row r="26" spans="1:14" ht="14.4">
      <c r="A26" s="144"/>
      <c r="B26" s="158"/>
      <c r="C26" s="158"/>
      <c r="D26" s="158"/>
      <c r="E26" s="158"/>
      <c r="F26" s="158"/>
      <c r="G26" s="158"/>
      <c r="H26" s="158"/>
      <c r="I26" s="145"/>
    </row>
    <row r="27" spans="1:14" ht="14.4">
      <c r="A27" s="144"/>
      <c r="B27" s="158"/>
      <c r="C27" s="158"/>
      <c r="D27" s="158"/>
      <c r="E27" s="158"/>
      <c r="F27" s="158"/>
      <c r="G27" s="158"/>
      <c r="H27" s="158"/>
      <c r="I27" s="145"/>
    </row>
    <row r="28" spans="1:14" ht="14.4">
      <c r="A28" s="144"/>
      <c r="B28" s="158"/>
      <c r="C28" s="158"/>
      <c r="D28" s="158"/>
      <c r="E28" s="158"/>
      <c r="F28" s="158"/>
      <c r="G28" s="158"/>
      <c r="H28" s="158"/>
      <c r="I28" s="145"/>
    </row>
    <row r="29" spans="1:14" ht="14.4">
      <c r="A29" s="144"/>
      <c r="B29" s="158"/>
      <c r="C29" s="158"/>
      <c r="D29" s="158"/>
      <c r="E29" s="158"/>
      <c r="F29" s="158"/>
      <c r="G29" s="158"/>
      <c r="H29" s="158"/>
      <c r="I29" s="145"/>
    </row>
    <row r="30" spans="1:14" ht="14.4">
      <c r="A30" s="144"/>
      <c r="B30" s="158"/>
      <c r="C30" s="158"/>
      <c r="D30" s="158"/>
      <c r="E30" s="158"/>
      <c r="F30" s="158"/>
      <c r="G30" s="158"/>
      <c r="H30" s="158"/>
      <c r="I30" s="145"/>
      <c r="N30" s="142"/>
    </row>
    <row r="31" spans="1:14" ht="14.4">
      <c r="A31" s="144"/>
      <c r="B31" s="158"/>
      <c r="C31" s="158"/>
      <c r="D31" s="158"/>
      <c r="E31" s="158"/>
      <c r="F31" s="158"/>
      <c r="G31" s="158"/>
      <c r="H31" s="158"/>
      <c r="I31" s="145"/>
    </row>
    <row r="32" spans="1:14" ht="14.4">
      <c r="A32" s="144"/>
      <c r="B32" s="158"/>
      <c r="C32" s="158"/>
      <c r="D32" s="158"/>
      <c r="E32" s="158"/>
      <c r="F32" s="158"/>
      <c r="G32" s="158"/>
      <c r="H32" s="158"/>
      <c r="I32" s="145"/>
    </row>
    <row r="33" spans="1:9" ht="15" thickBot="1">
      <c r="A33" s="144"/>
      <c r="B33" s="158"/>
      <c r="C33" s="158"/>
      <c r="D33" s="158"/>
      <c r="E33" s="158"/>
      <c r="F33" s="158"/>
      <c r="G33" s="158"/>
      <c r="H33" s="158"/>
      <c r="I33" s="145"/>
    </row>
    <row r="34" spans="1:9" ht="15" thickTop="1">
      <c r="A34" s="146"/>
      <c r="B34" s="147"/>
      <c r="C34" s="147"/>
      <c r="D34" s="147"/>
      <c r="E34" s="147"/>
      <c r="F34" s="147"/>
      <c r="G34" s="147"/>
      <c r="H34" s="148"/>
      <c r="I34" s="145"/>
    </row>
    <row r="35" spans="1:9" ht="14.4">
      <c r="A35" s="144"/>
      <c r="B35" s="158"/>
      <c r="C35" s="158"/>
      <c r="D35" s="158"/>
      <c r="E35" s="158"/>
      <c r="F35" s="158"/>
      <c r="G35" s="158"/>
      <c r="H35" s="149"/>
      <c r="I35" s="145"/>
    </row>
    <row r="36" spans="1:9" ht="14.4">
      <c r="A36" s="183" t="str">
        <f>IF(LANGUE_FR_ENG=LangueFR,Match_Trad!A2,Match_Trad!B2)</f>
        <v>Reporting</v>
      </c>
      <c r="B36" s="184"/>
      <c r="C36" s="184"/>
      <c r="D36" s="184"/>
      <c r="E36" s="184"/>
      <c r="F36" s="184"/>
      <c r="G36" s="184"/>
      <c r="H36" s="185"/>
      <c r="I36" s="145"/>
    </row>
    <row r="37" spans="1:9" ht="14.4">
      <c r="A37" s="144"/>
      <c r="B37" s="158"/>
      <c r="C37" s="158"/>
      <c r="D37" s="158"/>
      <c r="E37" s="158"/>
      <c r="F37" s="158"/>
      <c r="G37" s="158"/>
      <c r="H37" s="149"/>
      <c r="I37" s="145"/>
    </row>
    <row r="38" spans="1:9" ht="14.4">
      <c r="A38" s="144"/>
      <c r="B38" s="158"/>
      <c r="C38" s="158"/>
      <c r="D38" s="158"/>
      <c r="E38" s="158"/>
      <c r="F38" s="158"/>
      <c r="G38" s="158"/>
      <c r="H38" s="149"/>
      <c r="I38" s="145"/>
    </row>
    <row r="39" spans="1:9" ht="14.4">
      <c r="A39" s="144"/>
      <c r="B39" s="158"/>
      <c r="C39" s="158"/>
      <c r="D39" s="158"/>
      <c r="E39" s="158"/>
      <c r="F39" s="158"/>
      <c r="G39" s="158"/>
      <c r="H39" s="149"/>
      <c r="I39" s="145"/>
    </row>
    <row r="40" spans="1:9" ht="14.4">
      <c r="A40" s="186" t="str">
        <f>IF(LANGUE_FR_ENG=LangueFR,Match_Trad!A3,Match_Trad!B3)</f>
        <v>Cash Flow Statement (CFS) metric</v>
      </c>
      <c r="B40" s="187"/>
      <c r="C40" s="187"/>
      <c r="D40" s="187"/>
      <c r="E40" s="187"/>
      <c r="F40" s="187"/>
      <c r="G40" s="187"/>
      <c r="H40" s="188"/>
      <c r="I40" s="145"/>
    </row>
    <row r="41" spans="1:9" ht="14.4">
      <c r="A41" s="186"/>
      <c r="B41" s="187"/>
      <c r="C41" s="187"/>
      <c r="D41" s="187"/>
      <c r="E41" s="187"/>
      <c r="F41" s="187"/>
      <c r="G41" s="187"/>
      <c r="H41" s="188"/>
      <c r="I41" s="145"/>
    </row>
    <row r="42" spans="1:9" ht="14.4">
      <c r="A42" s="144"/>
      <c r="B42" s="158"/>
      <c r="C42" s="158"/>
      <c r="D42" s="158"/>
      <c r="E42" s="158"/>
      <c r="F42" s="158"/>
      <c r="G42" s="158"/>
      <c r="H42" s="149"/>
      <c r="I42" s="145"/>
    </row>
    <row r="43" spans="1:9" ht="14.4">
      <c r="A43" s="144"/>
      <c r="B43" s="158"/>
      <c r="C43" s="158"/>
      <c r="D43" s="158"/>
      <c r="E43" s="158"/>
      <c r="F43" s="158"/>
      <c r="G43" s="158"/>
      <c r="H43" s="149"/>
      <c r="I43" s="145"/>
    </row>
    <row r="44" spans="1:9" ht="16.2">
      <c r="A44" s="144"/>
      <c r="B44" s="184" t="s">
        <v>304</v>
      </c>
      <c r="C44" s="184"/>
      <c r="D44" s="184"/>
      <c r="E44" s="184"/>
      <c r="F44" s="184"/>
      <c r="G44" s="184"/>
      <c r="H44" s="149"/>
      <c r="I44" s="145"/>
    </row>
    <row r="45" spans="1:9" ht="15" thickBot="1">
      <c r="A45" s="150"/>
      <c r="B45" s="151"/>
      <c r="C45" s="151"/>
      <c r="D45" s="151"/>
      <c r="E45" s="151"/>
      <c r="F45" s="151"/>
      <c r="G45" s="151"/>
      <c r="H45" s="152"/>
      <c r="I45" s="145"/>
    </row>
    <row r="46" spans="1:9" ht="15" thickTop="1">
      <c r="A46" s="144"/>
      <c r="B46" s="158"/>
      <c r="C46" s="158"/>
      <c r="D46" s="158"/>
      <c r="E46" s="158"/>
      <c r="F46" s="158"/>
      <c r="G46" s="158"/>
      <c r="H46" s="158"/>
      <c r="I46" s="145"/>
    </row>
    <row r="47" spans="1:9" ht="14.4">
      <c r="A47" s="144"/>
      <c r="B47" s="158"/>
      <c r="C47" s="158"/>
      <c r="D47" s="158"/>
      <c r="E47" s="158"/>
      <c r="F47" s="158"/>
      <c r="G47" s="158"/>
      <c r="H47" s="158"/>
      <c r="I47" s="145"/>
    </row>
    <row r="48" spans="1:9" ht="14.4">
      <c r="A48" s="144"/>
      <c r="B48" s="158"/>
      <c r="C48" s="158"/>
      <c r="D48" s="158"/>
      <c r="E48" s="158"/>
      <c r="F48" s="158"/>
      <c r="G48" s="158"/>
      <c r="H48" s="158"/>
      <c r="I48" s="145"/>
    </row>
    <row r="49" spans="1:9" ht="15" thickBot="1">
      <c r="A49" s="153"/>
      <c r="B49" s="154"/>
      <c r="C49" s="154"/>
      <c r="D49" s="154"/>
      <c r="E49" s="154"/>
      <c r="F49" s="154"/>
      <c r="G49" s="154"/>
      <c r="H49" s="154"/>
      <c r="I49" s="155"/>
    </row>
  </sheetData>
  <sheetProtection algorithmName="SHA-512" hashValue="H8uWZ+m7Z9g1Wdda8SqmWvhoysUvZYCA/yExKmhipKYb/0ZWCpYI3oWpa3ndrJUUQJj9Nx06zPynEvXNLN/wSg==" saltValue="uXXxa6+pK2lNsL0nWdXcFQ==" spinCount="100000" sheet="1" objects="1" scenarios="1" formatColumns="0" formatRows="0" selectLockedCells="1"/>
  <mergeCells count="3">
    <mergeCell ref="A36:H36"/>
    <mergeCell ref="A40:H41"/>
    <mergeCell ref="B44:G44"/>
  </mergeCells>
  <dataValidations count="1">
    <dataValidation type="list" allowBlank="1" showInputMessage="1" showErrorMessage="1" errorTitle="Saisir une langue." error="Veuillez choisir une langue porposée." sqref="C1:C2" xr:uid="{00000000-0002-0000-0000-000000000000}">
      <formula1>$K$1:$K$2</formula1>
    </dataValidation>
  </dataValidations>
  <pageMargins left="0.7" right="0.7" top="0.75" bottom="0.75" header="0.3" footer="0.3"/>
  <pageSetup scale="87"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722675-A1B1-418C-8CAB-6A3DF1184229}">
  <sheetPr codeName="Attestation"/>
  <dimension ref="A1:L45"/>
  <sheetViews>
    <sheetView showGridLines="0" view="pageBreakPreview" topLeftCell="A6" zoomScaleNormal="100" zoomScaleSheetLayoutView="100" workbookViewId="0">
      <selection activeCell="D36" sqref="D36:H36"/>
    </sheetView>
  </sheetViews>
  <sheetFormatPr baseColWidth="10" defaultColWidth="11.5546875" defaultRowHeight="13.8"/>
  <cols>
    <col min="1" max="16384" width="11.5546875" style="101"/>
  </cols>
  <sheetData>
    <row r="1" spans="1:8">
      <c r="A1" s="89"/>
      <c r="B1" s="88"/>
      <c r="C1" s="88"/>
      <c r="D1" s="88"/>
      <c r="E1" s="88"/>
      <c r="F1" s="88"/>
      <c r="G1" s="88"/>
      <c r="H1" s="87"/>
    </row>
    <row r="2" spans="1:8">
      <c r="A2" s="85"/>
      <c r="H2" s="84"/>
    </row>
    <row r="3" spans="1:8">
      <c r="A3" s="85"/>
      <c r="H3" s="84"/>
    </row>
    <row r="4" spans="1:8">
      <c r="A4" s="85"/>
      <c r="H4" s="84"/>
    </row>
    <row r="5" spans="1:8">
      <c r="A5" s="85"/>
      <c r="G5" s="193" t="str">
        <f>IF(LANGUE_FR_ENG=LangueFR,Match_Trad!A128,Match_Trad!B128)</f>
        <v>Confidential</v>
      </c>
      <c r="H5" s="194"/>
    </row>
    <row r="6" spans="1:8" ht="15.6">
      <c r="A6" s="189" t="str">
        <f>IF(LANGUE_FR_ENG=LangueFR,Match_Trad!A129,Match_Trad!B129)</f>
        <v>Liquidity Adequacy Guideline</v>
      </c>
      <c r="B6" s="190"/>
      <c r="C6" s="190"/>
      <c r="D6" s="190"/>
      <c r="E6" s="190"/>
      <c r="F6" s="190"/>
      <c r="G6" s="190"/>
      <c r="H6" s="191"/>
    </row>
    <row r="7" spans="1:8">
      <c r="A7" s="85"/>
      <c r="H7" s="84"/>
    </row>
    <row r="8" spans="1:8" ht="15.6">
      <c r="A8" s="189" t="str">
        <f>IF(LANGUE_FR_ENG=LangueFR,Match_Trad!A130,Match_Trad!B130)</f>
        <v>Cash Flow Statement (CFS) metric</v>
      </c>
      <c r="B8" s="190"/>
      <c r="C8" s="190"/>
      <c r="D8" s="190"/>
      <c r="E8" s="190"/>
      <c r="F8" s="190"/>
      <c r="G8" s="190"/>
      <c r="H8" s="191"/>
    </row>
    <row r="9" spans="1:8">
      <c r="A9" s="192" t="str">
        <f>IF(LANGUE_FR_ENG=LangueFR,Match_Trad!A131,Match_Trad!B131)</f>
        <v>Assurance Attestation</v>
      </c>
      <c r="B9" s="193"/>
      <c r="C9" s="193"/>
      <c r="D9" s="193"/>
      <c r="E9" s="193"/>
      <c r="F9" s="193"/>
      <c r="G9" s="193"/>
      <c r="H9" s="194"/>
    </row>
    <row r="10" spans="1:8">
      <c r="A10" s="85"/>
      <c r="H10" s="84"/>
    </row>
    <row r="11" spans="1:8">
      <c r="A11" s="86" t="str">
        <f>IF(LANGUE_FR_ENG=LangueFR,Match_Trad!A132,Match_Trad!B132)</f>
        <v>Identification</v>
      </c>
      <c r="H11" s="84"/>
    </row>
    <row r="12" spans="1:8">
      <c r="A12" s="85" t="str">
        <f>IF(LANGUE_FR_ENG=LangueFR,Match_Trad!A133,Match_Trad!B133)</f>
        <v>Financial Institution Name:</v>
      </c>
      <c r="D12" s="195"/>
      <c r="E12" s="195"/>
      <c r="F12" s="195"/>
      <c r="G12" s="195"/>
      <c r="H12" s="196"/>
    </row>
    <row r="13" spans="1:8">
      <c r="A13" s="85"/>
      <c r="H13" s="84"/>
    </row>
    <row r="14" spans="1:8">
      <c r="A14" s="85" t="str">
        <f>IF(LANGUE_FR_ENG=LangueFR,Match_Trad!A134,Match_Trad!B134)</f>
        <v>Period Ending Date:</v>
      </c>
      <c r="D14" s="195"/>
      <c r="E14" s="195"/>
      <c r="F14" s="195"/>
      <c r="G14" s="195"/>
      <c r="H14" s="196"/>
    </row>
    <row r="15" spans="1:8">
      <c r="A15" s="85"/>
      <c r="H15" s="84"/>
    </row>
    <row r="16" spans="1:8">
      <c r="A16" s="86" t="str">
        <f>IF(LANGUE_FR_ENG=LangueFR,Match_Trad!A135,Match_Trad!B135)</f>
        <v>Contact person:</v>
      </c>
      <c r="H16" s="84"/>
    </row>
    <row r="17" spans="1:12">
      <c r="A17" s="85" t="str">
        <f>IF(LANGUE_FR_ENG=LangueFR,Match_Trad!A136,Match_Trad!B136)</f>
        <v xml:space="preserve">Name: </v>
      </c>
      <c r="D17" s="195"/>
      <c r="E17" s="195"/>
      <c r="F17" s="195"/>
      <c r="G17" s="195"/>
      <c r="H17" s="196"/>
    </row>
    <row r="18" spans="1:12">
      <c r="A18" s="85"/>
      <c r="H18" s="84"/>
    </row>
    <row r="19" spans="1:12">
      <c r="A19" s="85" t="str">
        <f>IF(LANGUE_FR_ENG=LangueFR,Match_Trad!A137,Match_Trad!B137)</f>
        <v>Function:</v>
      </c>
      <c r="D19" s="195"/>
      <c r="E19" s="195"/>
      <c r="F19" s="195"/>
      <c r="G19" s="195"/>
      <c r="H19" s="196"/>
    </row>
    <row r="20" spans="1:12">
      <c r="A20" s="85"/>
      <c r="H20" s="84"/>
    </row>
    <row r="21" spans="1:12">
      <c r="A21" s="85" t="str">
        <f>IF(LANGUE_FR_ENG=LangueFR,Match_Trad!A138,Match_Trad!B138)</f>
        <v xml:space="preserve">Telephone: </v>
      </c>
      <c r="B21" s="195"/>
      <c r="C21" s="195"/>
      <c r="D21" s="195"/>
      <c r="F21" s="101" t="str">
        <f>IF(LANGUE_FR_ENG=LangueFR,Match_Trad!A139,Match_Trad!B139)</f>
        <v>Extension:</v>
      </c>
      <c r="G21" s="195"/>
      <c r="H21" s="196"/>
    </row>
    <row r="22" spans="1:12">
      <c r="A22" s="85"/>
      <c r="H22" s="84"/>
    </row>
    <row r="23" spans="1:12">
      <c r="A23" s="85" t="str">
        <f>IF(LANGUE_FR_ENG=LangueFR,Match_Trad!A140,Match_Trad!B140)</f>
        <v xml:space="preserve">Email: </v>
      </c>
      <c r="D23" s="195"/>
      <c r="E23" s="195"/>
      <c r="F23" s="195"/>
      <c r="G23" s="195"/>
      <c r="H23" s="196"/>
    </row>
    <row r="24" spans="1:12">
      <c r="A24" s="85"/>
      <c r="H24" s="84"/>
    </row>
    <row r="25" spans="1:12">
      <c r="A25" s="192" t="str">
        <f>IF(LANGUE_FR_ENG=LangueFR,Match_Trad!A141,Match_Trad!B141)</f>
        <v>Designated Senior Management Attestation</v>
      </c>
      <c r="B25" s="193"/>
      <c r="C25" s="193"/>
      <c r="D25" s="193"/>
      <c r="E25" s="193"/>
      <c r="F25" s="193"/>
      <c r="G25" s="193"/>
      <c r="H25" s="194"/>
    </row>
    <row r="26" spans="1:12">
      <c r="A26" s="85"/>
      <c r="H26" s="84"/>
    </row>
    <row r="27" spans="1:12" ht="69" customHeight="1">
      <c r="A27" s="197" t="str">
        <f>IF(LANGUE_FR_ENG=LangueFR,Match_Trad!A142,Match_Trad!B142)</f>
        <v>I hereby confirm that I have read and understand Chapter 1 and Chapter 5 (section 5.7) of the Liquidity Adequacy Guideline and any relevant instructions issued by the Autorité des marchés financiers (the "AMF"), that the form is completed in accordance with these documents and that it is accurate and complete.</v>
      </c>
      <c r="B27" s="198"/>
      <c r="C27" s="198"/>
      <c r="D27" s="198"/>
      <c r="E27" s="198"/>
      <c r="F27" s="198"/>
      <c r="G27" s="198"/>
      <c r="H27" s="199"/>
      <c r="L27" s="102"/>
    </row>
    <row r="28" spans="1:12">
      <c r="A28" s="85"/>
      <c r="H28" s="84"/>
    </row>
    <row r="29" spans="1:12">
      <c r="A29" s="200"/>
      <c r="B29" s="201"/>
      <c r="C29" s="201"/>
      <c r="D29" s="201"/>
      <c r="F29" s="201"/>
      <c r="G29" s="201"/>
      <c r="H29" s="205"/>
    </row>
    <row r="30" spans="1:12">
      <c r="A30" s="206" t="str">
        <f>IF(LANGUE_FR_ENG=LangueFR,Match_Trad!A143,Match_Trad!B143)</f>
        <v>Name</v>
      </c>
      <c r="B30" s="207"/>
      <c r="C30" s="207"/>
      <c r="D30" s="207"/>
      <c r="F30" s="207" t="str">
        <f>IF(LANGUE_FR_ENG=LangueFR,Match_Trad!A144,Match_Trad!B144)</f>
        <v>Signature</v>
      </c>
      <c r="G30" s="207"/>
      <c r="H30" s="208"/>
    </row>
    <row r="31" spans="1:12">
      <c r="A31" s="85"/>
      <c r="H31" s="84"/>
    </row>
    <row r="32" spans="1:12">
      <c r="A32" s="192" t="str">
        <f>IF(LANGUE_FR_ENG=LangueFR,Match_Trad!A145,Match_Trad!B145)</f>
        <v>Opinion of Internal Auditor (to be signed at a minimum once every three years)</v>
      </c>
      <c r="B32" s="193"/>
      <c r="C32" s="193"/>
      <c r="D32" s="193"/>
      <c r="E32" s="193"/>
      <c r="F32" s="193"/>
      <c r="G32" s="193"/>
      <c r="H32" s="194"/>
    </row>
    <row r="33" spans="1:8">
      <c r="A33" s="98"/>
      <c r="B33" s="103"/>
      <c r="C33" s="103"/>
      <c r="D33" s="103"/>
      <c r="E33" s="103"/>
      <c r="F33" s="103"/>
      <c r="G33" s="103"/>
      <c r="H33" s="99"/>
    </row>
    <row r="34" spans="1:8" ht="65.400000000000006" customHeight="1">
      <c r="A34" s="209" t="str">
        <f>IF(LANGUE_FR_ENG=LangueFR,Match_Trad!A146,Match_Trad!B146)</f>
        <v>I have reviewed the effectiveness of the processes and internal controls in place for the CFS form, including the related systems, and the monitoring of compliance with the applicable models to the financial institution. In my opinion, the processes and internal controls in place as of the date below, are operating as designed and are effective in ensuring the completeness and accuracy of the form.</v>
      </c>
      <c r="B34" s="210"/>
      <c r="C34" s="210"/>
      <c r="D34" s="210"/>
      <c r="E34" s="210"/>
      <c r="F34" s="210"/>
      <c r="G34" s="210"/>
      <c r="H34" s="211"/>
    </row>
    <row r="35" spans="1:8">
      <c r="A35" s="85"/>
      <c r="H35" s="84"/>
    </row>
    <row r="36" spans="1:8">
      <c r="A36" s="85" t="str">
        <f>IF(LANGUE_FR_ENG=LangueFR,Match_Trad!A147,Match_Trad!B147)</f>
        <v>Internal Audit Date</v>
      </c>
      <c r="D36" s="195"/>
      <c r="E36" s="195"/>
      <c r="F36" s="195"/>
      <c r="G36" s="195"/>
      <c r="H36" s="196"/>
    </row>
    <row r="37" spans="1:8">
      <c r="A37" s="85"/>
      <c r="H37" s="84"/>
    </row>
    <row r="38" spans="1:8">
      <c r="A38" s="192" t="str">
        <f>IF(LANGUE_FR_ENG=LangueFR,Match_Trad!A148,Match_Trad!B148)</f>
        <v>Internal Auditor</v>
      </c>
      <c r="B38" s="193"/>
      <c r="C38" s="193"/>
      <c r="D38" s="193"/>
      <c r="E38" s="193"/>
      <c r="F38" s="193"/>
      <c r="G38" s="193"/>
      <c r="H38" s="194"/>
    </row>
    <row r="39" spans="1:8">
      <c r="A39" s="85"/>
      <c r="H39" s="84"/>
    </row>
    <row r="40" spans="1:8">
      <c r="A40" s="200"/>
      <c r="B40" s="201"/>
      <c r="C40" s="201"/>
      <c r="D40" s="201"/>
      <c r="F40" s="201"/>
      <c r="G40" s="201"/>
      <c r="H40" s="205"/>
    </row>
    <row r="41" spans="1:8">
      <c r="A41" s="206" t="str">
        <f>IF(LANGUE_FR_ENG=LangueFR,Match_Trad!A149,Match_Trad!B149)</f>
        <v>Name</v>
      </c>
      <c r="B41" s="207"/>
      <c r="C41" s="207"/>
      <c r="D41" s="207"/>
      <c r="F41" s="207" t="str">
        <f>IF(LANGUE_FR_ENG=LangueFR,Match_Trad!A150,Match_Trad!B150)</f>
        <v>Signature</v>
      </c>
      <c r="G41" s="207"/>
      <c r="H41" s="208"/>
    </row>
    <row r="42" spans="1:8">
      <c r="A42" s="85"/>
      <c r="H42" s="84"/>
    </row>
    <row r="43" spans="1:8">
      <c r="A43" s="85"/>
      <c r="H43" s="84"/>
    </row>
    <row r="44" spans="1:8" ht="31.2" customHeight="1">
      <c r="A44" s="202" t="str">
        <f>IF(LANGUE_FR_ENG=LangueFR,Match_Trad!A151,Match_Trad!B151)</f>
        <v>The financial institution's designated senior management representative must not be directly involved in preparing the CFS form.</v>
      </c>
      <c r="B44" s="203"/>
      <c r="C44" s="203"/>
      <c r="D44" s="203"/>
      <c r="E44" s="203"/>
      <c r="F44" s="203"/>
      <c r="G44" s="203"/>
      <c r="H44" s="204"/>
    </row>
    <row r="45" spans="1:8" ht="14.4" thickBot="1">
      <c r="A45" s="83"/>
      <c r="B45" s="83"/>
      <c r="C45" s="83"/>
      <c r="D45" s="83"/>
      <c r="E45" s="83"/>
      <c r="F45" s="83"/>
      <c r="G45" s="83"/>
      <c r="H45" s="82"/>
    </row>
  </sheetData>
  <sheetProtection algorithmName="SHA-512" hashValue="h02VPGQDDZJ4RhwOBIfRbK1YruSDbRsmtJHLEfrTU+12NnfPj0zBPO0yhhN+bZp8W8Ur4itHucgQZXdW8X1aQw==" saltValue="JB9NnBvzrPAsBCgKe0nQMw==" spinCount="100000" sheet="1" objects="1" scenarios="1" formatColumns="0" formatRows="0" selectLockedCells="1"/>
  <mergeCells count="26">
    <mergeCell ref="A27:H27"/>
    <mergeCell ref="G21:H21"/>
    <mergeCell ref="D23:H23"/>
    <mergeCell ref="A29:D29"/>
    <mergeCell ref="A44:H44"/>
    <mergeCell ref="D36:H36"/>
    <mergeCell ref="F29:H29"/>
    <mergeCell ref="A30:D30"/>
    <mergeCell ref="F30:H30"/>
    <mergeCell ref="A32:H32"/>
    <mergeCell ref="A34:H34"/>
    <mergeCell ref="A38:H38"/>
    <mergeCell ref="A40:D40"/>
    <mergeCell ref="A41:D41"/>
    <mergeCell ref="F40:H40"/>
    <mergeCell ref="F41:H41"/>
    <mergeCell ref="A6:H6"/>
    <mergeCell ref="A8:H8"/>
    <mergeCell ref="A9:H9"/>
    <mergeCell ref="G5:H5"/>
    <mergeCell ref="A25:H25"/>
    <mergeCell ref="D12:H12"/>
    <mergeCell ref="D14:H14"/>
    <mergeCell ref="D17:H17"/>
    <mergeCell ref="D19:H19"/>
    <mergeCell ref="B21:D21"/>
  </mergeCells>
  <pageMargins left="0.7" right="0.7" top="0.75" bottom="0.75" header="0.3" footer="0.3"/>
  <pageSetup scale="93"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ED64A3-6D0B-42E3-8F86-E1B459351BCB}">
  <sheetPr codeName="EFT"/>
  <dimension ref="A1:U61"/>
  <sheetViews>
    <sheetView view="pageBreakPreview" zoomScale="80" zoomScaleNormal="90" zoomScaleSheetLayoutView="80" workbookViewId="0">
      <selection activeCell="H25" sqref="H25"/>
    </sheetView>
  </sheetViews>
  <sheetFormatPr baseColWidth="10" defaultColWidth="11.44140625" defaultRowHeight="13.8"/>
  <cols>
    <col min="1" max="1" width="10.88671875" style="4" customWidth="1"/>
    <col min="2" max="2" width="18.33203125" style="18" customWidth="1"/>
    <col min="3" max="3" width="37.88671875" style="42" customWidth="1"/>
    <col min="4" max="4" width="14" style="18" customWidth="1"/>
    <col min="5" max="5" width="13.33203125" style="18" customWidth="1"/>
    <col min="6" max="6" width="12.6640625" style="18" customWidth="1"/>
    <col min="7" max="7" width="12.109375" style="18" bestFit="1" customWidth="1"/>
    <col min="8" max="8" width="14.33203125" style="18" customWidth="1"/>
    <col min="9" max="9" width="11.6640625" style="18" bestFit="1" customWidth="1"/>
    <col min="10" max="10" width="13" style="18" bestFit="1" customWidth="1"/>
    <col min="11" max="11" width="11.33203125" style="18" bestFit="1" customWidth="1"/>
    <col min="12" max="13" width="12.44140625" style="18" bestFit="1" customWidth="1"/>
    <col min="14" max="14" width="11.109375" style="18" bestFit="1" customWidth="1"/>
    <col min="15" max="16" width="12.44140625" style="18" bestFit="1" customWidth="1"/>
    <col min="17" max="17" width="12.33203125" style="18" bestFit="1" customWidth="1"/>
    <col min="18" max="18" width="11.6640625" style="18" bestFit="1" customWidth="1"/>
    <col min="19" max="19" width="13" style="18" bestFit="1" customWidth="1"/>
    <col min="20" max="20" width="10.6640625" style="18" customWidth="1"/>
    <col min="21" max="21" width="27.109375" style="4" customWidth="1"/>
    <col min="22" max="16384" width="11.44140625" style="4"/>
  </cols>
  <sheetData>
    <row r="1" spans="1:21" ht="17.399999999999999">
      <c r="A1" s="214"/>
      <c r="B1" s="215"/>
      <c r="C1" s="215"/>
      <c r="D1" s="215"/>
      <c r="E1" s="215"/>
      <c r="F1" s="215"/>
      <c r="G1" s="215"/>
      <c r="H1" s="215"/>
      <c r="I1" s="215"/>
      <c r="J1" s="215"/>
      <c r="K1" s="215"/>
      <c r="L1" s="215"/>
      <c r="M1" s="215"/>
      <c r="N1" s="215"/>
      <c r="O1" s="215"/>
      <c r="P1" s="215"/>
      <c r="Q1" s="215"/>
      <c r="R1" s="215"/>
      <c r="S1" s="215"/>
      <c r="T1" s="215"/>
      <c r="U1" s="216"/>
    </row>
    <row r="2" spans="1:21" ht="17.399999999999999">
      <c r="A2" s="217" t="str">
        <f>IF(LANGUE_FR_ENG=LangueFR,Match_Trad!A71,Match_Trad!B71)</f>
        <v>CASH FLOW</v>
      </c>
      <c r="B2" s="218"/>
      <c r="C2" s="218"/>
      <c r="D2" s="218"/>
      <c r="E2" s="218"/>
      <c r="F2" s="218"/>
      <c r="G2" s="218"/>
      <c r="H2" s="218"/>
      <c r="I2" s="218"/>
      <c r="J2" s="218"/>
      <c r="K2" s="218"/>
      <c r="L2" s="218"/>
      <c r="M2" s="218"/>
      <c r="N2" s="218"/>
      <c r="O2" s="218"/>
      <c r="P2" s="218"/>
      <c r="Q2" s="218"/>
      <c r="R2" s="218"/>
      <c r="S2" s="218"/>
      <c r="T2" s="218"/>
      <c r="U2" s="219"/>
    </row>
    <row r="3" spans="1:21" ht="31.95" customHeight="1">
      <c r="A3" s="220" t="str">
        <f>IF(LANGUE_FR_ENG=LangueFR,Match_Trad!A72,Match_Trad!B72)</f>
        <v>(In thousands of Canadian Dollars)</v>
      </c>
      <c r="B3" s="221"/>
      <c r="C3" s="222"/>
      <c r="D3" s="222"/>
      <c r="E3" s="221"/>
      <c r="F3" s="221"/>
      <c r="G3" s="221"/>
      <c r="H3" s="221"/>
      <c r="I3" s="221"/>
      <c r="J3" s="221"/>
      <c r="K3" s="221"/>
      <c r="L3" s="221"/>
      <c r="M3" s="221"/>
      <c r="N3" s="221"/>
      <c r="O3" s="221"/>
      <c r="P3" s="221"/>
      <c r="Q3" s="221"/>
      <c r="R3" s="221"/>
      <c r="S3" s="221"/>
      <c r="T3" s="221"/>
      <c r="U3" s="223"/>
    </row>
    <row r="4" spans="1:21" s="18" customFormat="1" ht="28.95" customHeight="1">
      <c r="A4" s="224" t="str">
        <f>IF(LANGUE_FR_ENG=LangueFR,Match_Trad!A4,Match_Trad!B4)</f>
        <v>Financial Institution Name</v>
      </c>
      <c r="B4" s="225"/>
      <c r="C4" s="112"/>
      <c r="D4" s="135"/>
      <c r="E4" s="164">
        <f>C5+7</f>
        <v>7</v>
      </c>
      <c r="F4" s="165">
        <f>C5+14</f>
        <v>14</v>
      </c>
      <c r="G4" s="165">
        <f>C5+21</f>
        <v>21</v>
      </c>
      <c r="H4" s="166">
        <f>IF(EOMONTH($C$5,0)=$C$5,EOMONTH($C$5,1),DATE(YEAR($C$5),MONTH($C$5)+1,DAY($C$5)))</f>
        <v>31</v>
      </c>
      <c r="I4" s="167">
        <f>IF(EOMONTH($C$5,0)=$C$5,EOMONTH($C$5,2),DATE(YEAR($C$5),MONTH($C$5)+2,DAY($C$5)))</f>
        <v>60</v>
      </c>
      <c r="J4" s="168">
        <f>IF(EOMONTH(I4,0)=I4,EOMONTH(I4,1),DATE(YEAR(I4),MONTH(I4)+1,DAY(I4)))</f>
        <v>89</v>
      </c>
      <c r="K4" s="168">
        <f t="shared" ref="K4:S4" si="0">IF(EOMONTH(J4,0)=J4,EOMONTH(J4,1),DATE(YEAR(J4),MONTH(J4)+1,DAY(J4)))</f>
        <v>120</v>
      </c>
      <c r="L4" s="168">
        <f t="shared" si="0"/>
        <v>150</v>
      </c>
      <c r="M4" s="168">
        <f t="shared" si="0"/>
        <v>181</v>
      </c>
      <c r="N4" s="168">
        <f t="shared" si="0"/>
        <v>211</v>
      </c>
      <c r="O4" s="168">
        <f t="shared" si="0"/>
        <v>242</v>
      </c>
      <c r="P4" s="168">
        <f t="shared" si="0"/>
        <v>273</v>
      </c>
      <c r="Q4" s="168">
        <f t="shared" si="0"/>
        <v>303</v>
      </c>
      <c r="R4" s="168">
        <f t="shared" si="0"/>
        <v>334</v>
      </c>
      <c r="S4" s="168">
        <f t="shared" si="0"/>
        <v>364</v>
      </c>
      <c r="T4" s="136"/>
      <c r="U4" s="226" t="str">
        <f>IF(LANGUE_FR_ENG=LangueFR,Match_Trad!A70,Match_Trad!B70)</f>
        <v>Comments</v>
      </c>
    </row>
    <row r="5" spans="1:21" s="18" customFormat="1" ht="35.4" customHeight="1">
      <c r="A5" s="228" t="str">
        <f>IF(LANGUE_FR_ENG=LangueFR,Match_Trad!A5,Match_Trad!B5)</f>
        <v>Reporting date
(yyyy-mm-dd)</v>
      </c>
      <c r="B5" s="229"/>
      <c r="C5" s="19"/>
      <c r="D5" s="137" t="str">
        <f>IF(LANGUE_FR_ENG=LangueFR,Match_Trad!A53,Match_Trad!B53)</f>
        <v>Balance at t=0</v>
      </c>
      <c r="E5" s="160" t="str">
        <f>IF(LANGUE_FR_ENG=LangueFR,Match_Trad!A54,Match_Trad!B54)</f>
        <v>7 
(Week 1)</v>
      </c>
      <c r="F5" s="161" t="str">
        <f>IF(LANGUE_FR_ENG=LangueFR,Match_Trad!A55,Match_Trad!B55)</f>
        <v>14 
(Week 2)</v>
      </c>
      <c r="G5" s="161" t="str">
        <f>IF(LANGUE_FR_ENG=LangueFR,Match_Trad!A56,Match_Trad!B56)</f>
        <v>21 
(Week 3)</v>
      </c>
      <c r="H5" s="162" t="str">
        <f>IF(LANGUE_FR_ENG=LangueFR,Match_Trad!A57,Match_Trad!B57)</f>
        <v>31 
(Week 4)</v>
      </c>
      <c r="I5" s="160" t="str">
        <f>IF(LANGUE_FR_ENG=LangueFR,Match_Trad!A58,Match_Trad!B58)</f>
        <v>60 
(Month 2)</v>
      </c>
      <c r="J5" s="161" t="str">
        <f>IF(LANGUE_FR_ENG=LangueFR,Match_Trad!A59,Match_Trad!B59)</f>
        <v>89 
(Month 3)</v>
      </c>
      <c r="K5" s="161" t="str">
        <f>IF(LANGUE_FR_ENG=LangueFR,Match_Trad!A60,Match_Trad!B60)</f>
        <v>120 
(Month 4)</v>
      </c>
      <c r="L5" s="161" t="str">
        <f>IF(LANGUE_FR_ENG=LangueFR,Match_Trad!A61,Match_Trad!B61)</f>
        <v>150 
(Month 5)</v>
      </c>
      <c r="M5" s="161" t="str">
        <f>IF(LANGUE_FR_ENG=LangueFR,Match_Trad!A62,Match_Trad!B62)</f>
        <v>181 
(Month 6)</v>
      </c>
      <c r="N5" s="161" t="str">
        <f>IF(LANGUE_FR_ENG=LangueFR,Match_Trad!A63,Match_Trad!B63)</f>
        <v>211 
(Month 7)</v>
      </c>
      <c r="O5" s="161" t="str">
        <f>IF(LANGUE_FR_ENG=LangueFR,Match_Trad!A64,Match_Trad!B64)</f>
        <v>242 
(Month 8)</v>
      </c>
      <c r="P5" s="161" t="str">
        <f>IF(LANGUE_FR_ENG=LangueFR,Match_Trad!A65,Match_Trad!B65)</f>
        <v>273 
(Month 9)</v>
      </c>
      <c r="Q5" s="161" t="str">
        <f>IF(LANGUE_FR_ENG=LangueFR,Match_Trad!A66,Match_Trad!B66)</f>
        <v>303 
(Month 10)</v>
      </c>
      <c r="R5" s="161" t="str">
        <f>IF(LANGUE_FR_ENG=LangueFR,Match_Trad!A67,Match_Trad!B67)</f>
        <v>334 
(Month 11)</v>
      </c>
      <c r="S5" s="163" t="str">
        <f>IF(LANGUE_FR_ENG=LangueFR,Match_Trad!A68,Match_Trad!B68)</f>
        <v>364 
(Month 12)</v>
      </c>
      <c r="T5" s="159" t="str">
        <f>IF(LANGUE_FR_ENG=LangueFR,Match_Trad!A69,Match_Trad!B69)</f>
        <v>&gt; 1 Year</v>
      </c>
      <c r="U5" s="227"/>
    </row>
    <row r="6" spans="1:21" s="18" customFormat="1" ht="13.2">
      <c r="A6" s="20"/>
      <c r="B6" s="230"/>
      <c r="C6" s="231"/>
      <c r="D6" s="21" t="s">
        <v>4</v>
      </c>
      <c r="E6" s="22" t="s">
        <v>5</v>
      </c>
      <c r="F6" s="23" t="s">
        <v>6</v>
      </c>
      <c r="G6" s="23" t="s">
        <v>7</v>
      </c>
      <c r="H6" s="24" t="s">
        <v>8</v>
      </c>
      <c r="I6" s="22" t="s">
        <v>9</v>
      </c>
      <c r="J6" s="23" t="s">
        <v>10</v>
      </c>
      <c r="K6" s="23" t="s">
        <v>11</v>
      </c>
      <c r="L6" s="23" t="s">
        <v>12</v>
      </c>
      <c r="M6" s="23" t="s">
        <v>13</v>
      </c>
      <c r="N6" s="23" t="s">
        <v>14</v>
      </c>
      <c r="O6" s="23" t="s">
        <v>15</v>
      </c>
      <c r="P6" s="23" t="s">
        <v>16</v>
      </c>
      <c r="Q6" s="23" t="s">
        <v>17</v>
      </c>
      <c r="R6" s="23" t="s">
        <v>18</v>
      </c>
      <c r="S6" s="24" t="s">
        <v>19</v>
      </c>
      <c r="T6" s="25" t="s">
        <v>20</v>
      </c>
      <c r="U6" s="26" t="s">
        <v>21</v>
      </c>
    </row>
    <row r="7" spans="1:21" ht="15" customHeight="1">
      <c r="A7" s="233" t="str">
        <f>IF(LANGUE_FR_ENG=LangueFR,Match_Trad!A6,Match_Trad!B6)</f>
        <v>Unencumbered liquid assets</v>
      </c>
      <c r="B7" s="234"/>
      <c r="C7" s="234"/>
      <c r="D7" s="234"/>
      <c r="E7" s="235"/>
      <c r="F7" s="235"/>
      <c r="G7" s="235"/>
      <c r="H7" s="235"/>
      <c r="I7" s="235"/>
      <c r="J7" s="235"/>
      <c r="K7" s="235"/>
      <c r="L7" s="235"/>
      <c r="M7" s="235"/>
      <c r="N7" s="235"/>
      <c r="O7" s="235"/>
      <c r="P7" s="235"/>
      <c r="Q7" s="235"/>
      <c r="R7" s="235"/>
      <c r="S7" s="235"/>
      <c r="T7" s="235"/>
      <c r="U7" s="236"/>
    </row>
    <row r="8" spans="1:21" ht="15" customHeight="1">
      <c r="A8" s="5" t="s">
        <v>22</v>
      </c>
      <c r="B8" s="212" t="str">
        <f>IF(LANGUE_FR_ENG=LangueFR,Match_Trad!A7,Match_Trad!B7)</f>
        <v>Cumulative liquid assets</v>
      </c>
      <c r="C8" s="232"/>
      <c r="D8" s="104"/>
      <c r="E8" s="124">
        <f>D40</f>
        <v>0</v>
      </c>
      <c r="F8" s="125">
        <f>E40</f>
        <v>0</v>
      </c>
      <c r="G8" s="125">
        <f t="shared" ref="G8:R8" si="1">F40</f>
        <v>0</v>
      </c>
      <c r="H8" s="125">
        <f>G40</f>
        <v>0</v>
      </c>
      <c r="I8" s="124">
        <f t="shared" si="1"/>
        <v>0</v>
      </c>
      <c r="J8" s="125">
        <f t="shared" si="1"/>
        <v>0</v>
      </c>
      <c r="K8" s="125">
        <f t="shared" si="1"/>
        <v>0</v>
      </c>
      <c r="L8" s="125">
        <f t="shared" si="1"/>
        <v>0</v>
      </c>
      <c r="M8" s="125">
        <f t="shared" si="1"/>
        <v>0</v>
      </c>
      <c r="N8" s="125">
        <f t="shared" si="1"/>
        <v>0</v>
      </c>
      <c r="O8" s="125">
        <f t="shared" si="1"/>
        <v>0</v>
      </c>
      <c r="P8" s="125">
        <f>O40</f>
        <v>0</v>
      </c>
      <c r="Q8" s="125">
        <f t="shared" si="1"/>
        <v>0</v>
      </c>
      <c r="R8" s="125">
        <f t="shared" si="1"/>
        <v>0</v>
      </c>
      <c r="S8" s="125">
        <f>R40</f>
        <v>0</v>
      </c>
      <c r="T8" s="124">
        <f>S40</f>
        <v>0</v>
      </c>
      <c r="U8" s="114"/>
    </row>
    <row r="9" spans="1:21" ht="15" customHeight="1">
      <c r="A9" s="5" t="s">
        <v>23</v>
      </c>
      <c r="B9" s="212" t="str">
        <f>IF(LANGUE_FR_ENG=LangueFR,Match_Trad!A8,Match_Trad!B8)</f>
        <v>Coins and banknotes</v>
      </c>
      <c r="C9" s="213"/>
      <c r="D9" s="48"/>
      <c r="E9" s="104"/>
      <c r="F9" s="104"/>
      <c r="G9" s="104"/>
      <c r="H9" s="104"/>
      <c r="I9" s="104"/>
      <c r="J9" s="104"/>
      <c r="K9" s="104"/>
      <c r="L9" s="104"/>
      <c r="M9" s="104"/>
      <c r="N9" s="104"/>
      <c r="O9" s="104"/>
      <c r="P9" s="104"/>
      <c r="Q9" s="104"/>
      <c r="R9" s="104"/>
      <c r="S9" s="104"/>
      <c r="T9" s="104"/>
      <c r="U9" s="115"/>
    </row>
    <row r="10" spans="1:21" ht="15" customHeight="1">
      <c r="A10" s="5" t="s">
        <v>25</v>
      </c>
      <c r="B10" s="212" t="str">
        <f>IF(LANGUE_FR_ENG=LangueFR,Match_Trad!A9,Match_Trad!B9)</f>
        <v>Demand deposits with other financial institutions</v>
      </c>
      <c r="C10" s="213"/>
      <c r="D10" s="48"/>
      <c r="E10" s="104"/>
      <c r="F10" s="104"/>
      <c r="G10" s="104"/>
      <c r="H10" s="104"/>
      <c r="I10" s="104"/>
      <c r="J10" s="104"/>
      <c r="K10" s="104"/>
      <c r="L10" s="104"/>
      <c r="M10" s="104"/>
      <c r="N10" s="104"/>
      <c r="O10" s="104"/>
      <c r="P10" s="104"/>
      <c r="Q10" s="104"/>
      <c r="R10" s="104"/>
      <c r="S10" s="104"/>
      <c r="T10" s="104"/>
      <c r="U10" s="115"/>
    </row>
    <row r="11" spans="1:21" ht="14.4">
      <c r="A11" s="5" t="s">
        <v>27</v>
      </c>
      <c r="B11" s="212" t="str">
        <f>IF(LANGUE_FR_ENG=LangueFR,Match_Trad!A10,Match_Trad!B10)</f>
        <v>Eligible securities</v>
      </c>
      <c r="C11" s="213"/>
      <c r="D11" s="48"/>
      <c r="E11" s="104"/>
      <c r="F11" s="104"/>
      <c r="G11" s="104"/>
      <c r="H11" s="104"/>
      <c r="I11" s="104"/>
      <c r="J11" s="104"/>
      <c r="K11" s="104"/>
      <c r="L11" s="104"/>
      <c r="M11" s="104"/>
      <c r="N11" s="104"/>
      <c r="O11" s="104"/>
      <c r="P11" s="104"/>
      <c r="Q11" s="104"/>
      <c r="R11" s="104"/>
      <c r="S11" s="104"/>
      <c r="T11" s="104"/>
      <c r="U11" s="115"/>
    </row>
    <row r="12" spans="1:21" ht="14.4">
      <c r="A12" s="5" t="s">
        <v>29</v>
      </c>
      <c r="B12" s="212" t="str">
        <f>IF(LANGUE_FR_ENG=LangueFR,Match_Trad!A11,Match_Trad!B11)</f>
        <v>Other securities - for reporting purposes only</v>
      </c>
      <c r="C12" s="213"/>
      <c r="D12" s="113"/>
      <c r="E12" s="104"/>
      <c r="F12" s="104"/>
      <c r="G12" s="104"/>
      <c r="H12" s="104"/>
      <c r="I12" s="104"/>
      <c r="J12" s="104"/>
      <c r="K12" s="104"/>
      <c r="L12" s="104"/>
      <c r="M12" s="104"/>
      <c r="N12" s="104"/>
      <c r="O12" s="104"/>
      <c r="P12" s="104"/>
      <c r="Q12" s="104"/>
      <c r="R12" s="104"/>
      <c r="S12" s="104"/>
      <c r="T12" s="104"/>
      <c r="U12" s="116"/>
    </row>
    <row r="13" spans="1:21" ht="15.6" customHeight="1">
      <c r="A13" s="233" t="str">
        <f>IF(LANGUE_FR_ENG=LangueFR,Match_Trad!A12,Match_Trad!B12)</f>
        <v>Cash inflows</v>
      </c>
      <c r="B13" s="234"/>
      <c r="C13" s="234"/>
      <c r="D13" s="238"/>
      <c r="E13" s="235"/>
      <c r="F13" s="235"/>
      <c r="G13" s="235"/>
      <c r="H13" s="235"/>
      <c r="I13" s="235"/>
      <c r="J13" s="235"/>
      <c r="K13" s="235"/>
      <c r="L13" s="235"/>
      <c r="M13" s="235"/>
      <c r="N13" s="235"/>
      <c r="O13" s="235"/>
      <c r="P13" s="235"/>
      <c r="Q13" s="235"/>
      <c r="R13" s="235"/>
      <c r="S13" s="235"/>
      <c r="T13" s="234"/>
      <c r="U13" s="239"/>
    </row>
    <row r="14" spans="1:21" ht="14.4">
      <c r="A14" s="6" t="s">
        <v>31</v>
      </c>
      <c r="B14" s="240" t="str">
        <f>IF(LANGUE_FR_ENG=LangueFR,Match_Trad!A13,Match_Trad!B13)</f>
        <v>Fee income</v>
      </c>
      <c r="C14" s="241"/>
      <c r="D14" s="104"/>
      <c r="E14" s="49"/>
      <c r="F14" s="50"/>
      <c r="G14" s="50"/>
      <c r="H14" s="50"/>
      <c r="I14" s="49"/>
      <c r="J14" s="50"/>
      <c r="K14" s="50"/>
      <c r="L14" s="50"/>
      <c r="M14" s="50"/>
      <c r="N14" s="50"/>
      <c r="O14" s="50"/>
      <c r="P14" s="50"/>
      <c r="Q14" s="50"/>
      <c r="R14" s="50"/>
      <c r="S14" s="51"/>
      <c r="T14" s="104"/>
      <c r="U14" s="117"/>
    </row>
    <row r="15" spans="1:21" ht="14.4">
      <c r="A15" s="6" t="s">
        <v>33</v>
      </c>
      <c r="B15" s="240" t="str">
        <f>IF(LANGUE_FR_ENG=LangueFR,Match_Trad!A14,Match_Trad!B14)</f>
        <v xml:space="preserve">Interest on investments </v>
      </c>
      <c r="C15" s="241"/>
      <c r="D15" s="104"/>
      <c r="E15" s="49"/>
      <c r="F15" s="50"/>
      <c r="G15" s="50"/>
      <c r="H15" s="50"/>
      <c r="I15" s="49"/>
      <c r="J15" s="50"/>
      <c r="K15" s="50"/>
      <c r="L15" s="50"/>
      <c r="M15" s="50"/>
      <c r="N15" s="50"/>
      <c r="O15" s="50"/>
      <c r="P15" s="50"/>
      <c r="Q15" s="50"/>
      <c r="R15" s="50"/>
      <c r="S15" s="51"/>
      <c r="T15" s="104"/>
      <c r="U15" s="117"/>
    </row>
    <row r="16" spans="1:21" ht="14.4">
      <c r="A16" s="6" t="s">
        <v>35</v>
      </c>
      <c r="B16" s="240" t="str">
        <f>IF(LANGUE_FR_ENG=LangueFR,Match_Trad!A15,Match_Trad!B15)</f>
        <v xml:space="preserve">Interest on loans </v>
      </c>
      <c r="C16" s="241"/>
      <c r="D16" s="104"/>
      <c r="E16" s="49"/>
      <c r="F16" s="50"/>
      <c r="G16" s="50"/>
      <c r="H16" s="50"/>
      <c r="I16" s="49"/>
      <c r="J16" s="50"/>
      <c r="K16" s="50"/>
      <c r="L16" s="50"/>
      <c r="M16" s="50"/>
      <c r="N16" s="50"/>
      <c r="O16" s="50"/>
      <c r="P16" s="50"/>
      <c r="Q16" s="50"/>
      <c r="R16" s="50"/>
      <c r="S16" s="51"/>
      <c r="T16" s="104"/>
      <c r="U16" s="117"/>
    </row>
    <row r="17" spans="1:21" ht="14.4">
      <c r="A17" s="6" t="s">
        <v>37</v>
      </c>
      <c r="B17" s="240" t="str">
        <f>IF(LANGUE_FR_ENG=LangueFR,Match_Trad!A16,Match_Trad!B16)</f>
        <v xml:space="preserve">Maturing loans </v>
      </c>
      <c r="C17" s="252"/>
      <c r="D17" s="52"/>
      <c r="E17" s="49"/>
      <c r="F17" s="50"/>
      <c r="G17" s="50"/>
      <c r="H17" s="50"/>
      <c r="I17" s="49"/>
      <c r="J17" s="50"/>
      <c r="K17" s="50"/>
      <c r="L17" s="50"/>
      <c r="M17" s="50"/>
      <c r="N17" s="50"/>
      <c r="O17" s="50"/>
      <c r="P17" s="50"/>
      <c r="Q17" s="50"/>
      <c r="R17" s="50"/>
      <c r="S17" s="51"/>
      <c r="T17" s="104"/>
      <c r="U17" s="117"/>
    </row>
    <row r="18" spans="1:21" ht="14.4">
      <c r="A18" s="6" t="s">
        <v>38</v>
      </c>
      <c r="B18" s="240" t="str">
        <f>IF(LANGUE_FR_ENG=LangueFR,Match_Trad!A17,Match_Trad!B17)</f>
        <v>Other</v>
      </c>
      <c r="C18" s="241"/>
      <c r="D18" s="104"/>
      <c r="E18" s="53"/>
      <c r="F18" s="54"/>
      <c r="G18" s="54"/>
      <c r="H18" s="54"/>
      <c r="I18" s="53"/>
      <c r="J18" s="54"/>
      <c r="K18" s="54"/>
      <c r="L18" s="54"/>
      <c r="M18" s="54"/>
      <c r="N18" s="54"/>
      <c r="O18" s="54"/>
      <c r="P18" s="54"/>
      <c r="Q18" s="54"/>
      <c r="R18" s="54"/>
      <c r="S18" s="55"/>
      <c r="T18" s="104"/>
      <c r="U18" s="118"/>
    </row>
    <row r="19" spans="1:21" ht="15.6" customHeight="1">
      <c r="A19" s="233" t="str">
        <f>IF(LANGUE_FR_ENG=LangueFR,Match_Trad!A18,Match_Trad!B18)</f>
        <v>Cash outflows</v>
      </c>
      <c r="B19" s="234"/>
      <c r="C19" s="234"/>
      <c r="D19" s="234"/>
      <c r="E19" s="242"/>
      <c r="F19" s="242"/>
      <c r="G19" s="242"/>
      <c r="H19" s="242"/>
      <c r="I19" s="242"/>
      <c r="J19" s="242"/>
      <c r="K19" s="242"/>
      <c r="L19" s="242"/>
      <c r="M19" s="242"/>
      <c r="N19" s="242"/>
      <c r="O19" s="242"/>
      <c r="P19" s="242"/>
      <c r="Q19" s="242"/>
      <c r="R19" s="242"/>
      <c r="S19" s="242"/>
      <c r="T19" s="234"/>
      <c r="U19" s="239"/>
    </row>
    <row r="20" spans="1:21" ht="14.4">
      <c r="A20" s="6" t="s">
        <v>40</v>
      </c>
      <c r="B20" s="240" t="str">
        <f>IF(LANGUE_FR_ENG=LangueFR,Match_Trad!A19,Match_Trad!B19)</f>
        <v>Operating expenses</v>
      </c>
      <c r="C20" s="241"/>
      <c r="D20" s="104"/>
      <c r="E20" s="56"/>
      <c r="F20" s="57"/>
      <c r="G20" s="57"/>
      <c r="H20" s="57"/>
      <c r="I20" s="56"/>
      <c r="J20" s="57"/>
      <c r="K20" s="57"/>
      <c r="L20" s="57"/>
      <c r="M20" s="57"/>
      <c r="N20" s="57"/>
      <c r="O20" s="57"/>
      <c r="P20" s="57"/>
      <c r="Q20" s="57"/>
      <c r="R20" s="57"/>
      <c r="S20" s="58"/>
      <c r="T20" s="104"/>
      <c r="U20" s="119"/>
    </row>
    <row r="21" spans="1:21" ht="14.4">
      <c r="A21" s="6" t="s">
        <v>42</v>
      </c>
      <c r="B21" s="243" t="str">
        <f>IF(LANGUE_FR_ENG=LangueFR,Match_Trad!A20,Match_Trad!B20)</f>
        <v>Payroll</v>
      </c>
      <c r="C21" s="244"/>
      <c r="D21" s="104"/>
      <c r="E21" s="59"/>
      <c r="F21" s="60"/>
      <c r="G21" s="60"/>
      <c r="H21" s="60"/>
      <c r="I21" s="59"/>
      <c r="J21" s="60"/>
      <c r="K21" s="60"/>
      <c r="L21" s="60"/>
      <c r="M21" s="60"/>
      <c r="N21" s="60"/>
      <c r="O21" s="60"/>
      <c r="P21" s="60"/>
      <c r="Q21" s="60"/>
      <c r="R21" s="60"/>
      <c r="S21" s="61"/>
      <c r="T21" s="104"/>
      <c r="U21" s="120"/>
    </row>
    <row r="22" spans="1:21" ht="14.4">
      <c r="A22" s="7"/>
      <c r="B22" s="245" t="str">
        <f>IF(LANGUE_FR_ENG=LangueFR,Match_Trad!A21,Match_Trad!B21)</f>
        <v>Maturing term Déposits</v>
      </c>
      <c r="C22" s="246"/>
      <c r="D22" s="247"/>
      <c r="E22" s="248"/>
      <c r="F22" s="248"/>
      <c r="G22" s="248"/>
      <c r="H22" s="248"/>
      <c r="I22" s="248"/>
      <c r="J22" s="248"/>
      <c r="K22" s="248"/>
      <c r="L22" s="248"/>
      <c r="M22" s="248"/>
      <c r="N22" s="248"/>
      <c r="O22" s="248"/>
      <c r="P22" s="248"/>
      <c r="Q22" s="248"/>
      <c r="R22" s="248"/>
      <c r="S22" s="248"/>
      <c r="T22" s="246"/>
      <c r="U22" s="249"/>
    </row>
    <row r="23" spans="1:21" ht="44.4" customHeight="1">
      <c r="A23" s="7" t="s">
        <v>45</v>
      </c>
      <c r="B23" s="81"/>
      <c r="C23" s="105" t="str">
        <f>IF(LANGUE_FR_ENG=LangueFR,Match_Trad!A22,Match_Trad!B22)</f>
        <v>Maturing term deposits - retail customers (natural person and small  business customers), insured</v>
      </c>
      <c r="D23" s="62"/>
      <c r="E23" s="56"/>
      <c r="F23" s="57"/>
      <c r="G23" s="57"/>
      <c r="H23" s="57"/>
      <c r="I23" s="56"/>
      <c r="J23" s="57"/>
      <c r="K23" s="57"/>
      <c r="L23" s="57"/>
      <c r="M23" s="57"/>
      <c r="N23" s="57"/>
      <c r="O23" s="57"/>
      <c r="P23" s="57"/>
      <c r="Q23" s="57"/>
      <c r="R23" s="57"/>
      <c r="S23" s="58"/>
      <c r="T23" s="104"/>
      <c r="U23" s="121"/>
    </row>
    <row r="24" spans="1:21" ht="14.4">
      <c r="A24" s="7" t="s">
        <v>46</v>
      </c>
      <c r="B24" s="27"/>
      <c r="C24" s="28" t="str">
        <f>IF(LANGUE_FR_ENG=LangueFR,Match_Trad!A23,Match_Trad!B23)</f>
        <v>Period outflows</v>
      </c>
      <c r="D24" s="104"/>
      <c r="E24" s="127">
        <f>IF(ISNUMBER(E23),(E23)*F43,0)</f>
        <v>0</v>
      </c>
      <c r="F24" s="126">
        <f>IF(ISNUMBER(F23),(F23)*F43,0)</f>
        <v>0</v>
      </c>
      <c r="G24" s="126">
        <f>IF(ISNUMBER(G23),(G23)*F43,0)</f>
        <v>0</v>
      </c>
      <c r="H24" s="126">
        <f>IF(ISNUMBER(H23),(H23)*F43,0)</f>
        <v>0</v>
      </c>
      <c r="I24" s="127">
        <f>IF(ISNUMBER(I23),(I23)*F43,0)</f>
        <v>0</v>
      </c>
      <c r="J24" s="126">
        <f>IF(ISNUMBER(J23),(J23)*F43,0)</f>
        <v>0</v>
      </c>
      <c r="K24" s="126">
        <f>IF(ISNUMBER(K23),(K23)*F43,0)</f>
        <v>0</v>
      </c>
      <c r="L24" s="126">
        <f>IF(ISNUMBER(L23),(L23)*F43,0)</f>
        <v>0</v>
      </c>
      <c r="M24" s="126">
        <f>IF(ISNUMBER(M23),(M23)*F43,0)</f>
        <v>0</v>
      </c>
      <c r="N24" s="126">
        <f>IF(ISNUMBER(N23),(N23)*F43,0)</f>
        <v>0</v>
      </c>
      <c r="O24" s="126">
        <f>IF(ISNUMBER(O23),(O23)*F43,0)</f>
        <v>0</v>
      </c>
      <c r="P24" s="126">
        <f>IF(ISNUMBER(P23),(P23)*F43,0)</f>
        <v>0</v>
      </c>
      <c r="Q24" s="126">
        <f>IF(ISNUMBER(Q23),(Q23)*F43,0)</f>
        <v>0</v>
      </c>
      <c r="R24" s="126">
        <f>IF(ISNUMBER(R23),(R23)*F43,0)</f>
        <v>0</v>
      </c>
      <c r="S24" s="128">
        <f>IF(ISNUMBER(S23),(S23)*F43,0)</f>
        <v>0</v>
      </c>
      <c r="T24" s="104"/>
      <c r="U24" s="121"/>
    </row>
    <row r="25" spans="1:21" ht="40.950000000000003" customHeight="1">
      <c r="A25" s="7" t="s">
        <v>48</v>
      </c>
      <c r="B25" s="27"/>
      <c r="C25" s="106" t="str">
        <f>IF(LANGUE_FR_ENG=LangueFR,Match_Trad!A24,Match_Trad!B24)</f>
        <v>Maturing term deposits - retail customers (natural person and small  business customers), uninsured</v>
      </c>
      <c r="D25" s="62"/>
      <c r="E25" s="56"/>
      <c r="F25" s="57"/>
      <c r="G25" s="57"/>
      <c r="H25" s="57"/>
      <c r="I25" s="56"/>
      <c r="J25" s="57"/>
      <c r="K25" s="57"/>
      <c r="L25" s="133"/>
      <c r="M25" s="133"/>
      <c r="N25" s="133"/>
      <c r="O25" s="133"/>
      <c r="P25" s="57"/>
      <c r="Q25" s="57"/>
      <c r="R25" s="57"/>
      <c r="S25" s="58"/>
      <c r="T25" s="104"/>
      <c r="U25" s="119"/>
    </row>
    <row r="26" spans="1:21" ht="14.4">
      <c r="A26" s="7" t="s">
        <v>49</v>
      </c>
      <c r="B26" s="27"/>
      <c r="C26" s="28" t="str">
        <f>IF(LANGUE_FR_ENG=LangueFR,Match_Trad!A25,Match_Trad!B25)</f>
        <v>Period outflows</v>
      </c>
      <c r="D26" s="104"/>
      <c r="E26" s="127">
        <f>IF(ISNUMBER(E25),(E25)*F44,0)</f>
        <v>0</v>
      </c>
      <c r="F26" s="126">
        <f>IF(ISNUMBER(F25),(F25)*F44,0)</f>
        <v>0</v>
      </c>
      <c r="G26" s="126">
        <f>IF(ISNUMBER(G25),(G25)*F44,0)</f>
        <v>0</v>
      </c>
      <c r="H26" s="126">
        <f>IF(ISNUMBER(H25),(H25)*F44,0)</f>
        <v>0</v>
      </c>
      <c r="I26" s="127">
        <f>IF(ISNUMBER(I25),(I25)*F44,0)</f>
        <v>0</v>
      </c>
      <c r="J26" s="126">
        <f>IF(ISNUMBER(J25),(J25)*F44,0)</f>
        <v>0</v>
      </c>
      <c r="K26" s="126">
        <f>IF(ISNUMBER(K25),(K25)*F44,0)</f>
        <v>0</v>
      </c>
      <c r="L26" s="126">
        <f>IF(ISNUMBER(L25),(L25)*F44,0)</f>
        <v>0</v>
      </c>
      <c r="M26" s="126">
        <f>IF(ISNUMBER(M25),(M25)*F44,0)</f>
        <v>0</v>
      </c>
      <c r="N26" s="126">
        <f>IF(ISNUMBER(N25),(N25)*F44,0)</f>
        <v>0</v>
      </c>
      <c r="O26" s="126">
        <f>IF(ISNUMBER(O25),(O25)*F44,0)</f>
        <v>0</v>
      </c>
      <c r="P26" s="126">
        <f>IF(ISNUMBER(P25),(P25)*F44,0)</f>
        <v>0</v>
      </c>
      <c r="Q26" s="126">
        <f>IF(ISNUMBER(Q25),(Q25)*F44,0)</f>
        <v>0</v>
      </c>
      <c r="R26" s="126">
        <f>IF(ISNUMBER(R25),(R25)*F44,0)</f>
        <v>0</v>
      </c>
      <c r="S26" s="128">
        <f>IF(ISNUMBER(S25),(S25)*F44,0)</f>
        <v>0</v>
      </c>
      <c r="T26" s="104"/>
      <c r="U26" s="119"/>
    </row>
    <row r="27" spans="1:21" ht="14.4">
      <c r="A27" s="7" t="s">
        <v>50</v>
      </c>
      <c r="B27" s="27"/>
      <c r="C27" s="107" t="str">
        <f>IF(LANGUE_FR_ENG=LangueFR,Match_Trad!A26,Match_Trad!B26)</f>
        <v>Maturing term deposits - brokered</v>
      </c>
      <c r="D27" s="62"/>
      <c r="E27" s="56"/>
      <c r="F27" s="57"/>
      <c r="G27" s="57"/>
      <c r="H27" s="57"/>
      <c r="I27" s="56"/>
      <c r="J27" s="57"/>
      <c r="K27" s="57"/>
      <c r="L27" s="57"/>
      <c r="M27" s="57"/>
      <c r="N27" s="57"/>
      <c r="O27" s="57"/>
      <c r="P27" s="57"/>
      <c r="Q27" s="57"/>
      <c r="R27" s="57"/>
      <c r="S27" s="58"/>
      <c r="T27" s="104"/>
      <c r="U27" s="119"/>
    </row>
    <row r="28" spans="1:21" ht="14.4">
      <c r="A28" s="7" t="s">
        <v>52</v>
      </c>
      <c r="B28" s="27"/>
      <c r="C28" s="28" t="str">
        <f>IF(LANGUE_FR_ENG=LangueFR,Match_Trad!A27,Match_Trad!B27)</f>
        <v>Period outflows</v>
      </c>
      <c r="D28" s="104"/>
      <c r="E28" s="127">
        <f>IF(ISNUMBER(E27),(E27)*F45,0)</f>
        <v>0</v>
      </c>
      <c r="F28" s="126">
        <f>IF(ISNUMBER(F27),(F27)*F45,0)</f>
        <v>0</v>
      </c>
      <c r="G28" s="126">
        <f>IF(ISNUMBER(G27),(G27)*F45,0)</f>
        <v>0</v>
      </c>
      <c r="H28" s="126">
        <f>IF(ISNUMBER(H27),(H27)*F45,0)</f>
        <v>0</v>
      </c>
      <c r="I28" s="127">
        <f>IF(ISNUMBER(I27),(I27)*F45,0)</f>
        <v>0</v>
      </c>
      <c r="J28" s="126">
        <f>IF(ISNUMBER(J27),(J27)*F45,0)</f>
        <v>0</v>
      </c>
      <c r="K28" s="126">
        <f>IF(ISNUMBER(K27),(K27)*F45,0)</f>
        <v>0</v>
      </c>
      <c r="L28" s="126">
        <f>IF(ISNUMBER(L27),(L27)*F45,0)</f>
        <v>0</v>
      </c>
      <c r="M28" s="126">
        <f>IF(ISNUMBER(M27),(M27)*F45,0)</f>
        <v>0</v>
      </c>
      <c r="N28" s="126">
        <f>IF(ISNUMBER(N27),(N27)*F45,0)</f>
        <v>0</v>
      </c>
      <c r="O28" s="126">
        <f>IF(ISNUMBER(O27),(O27)*F45,0)</f>
        <v>0</v>
      </c>
      <c r="P28" s="126">
        <f>IF(ISNUMBER(P27),(P27)*F45,0)</f>
        <v>0</v>
      </c>
      <c r="Q28" s="126">
        <f>IF(ISNUMBER(Q27),(Q27)*F45,0)</f>
        <v>0</v>
      </c>
      <c r="R28" s="126">
        <f>IF(ISNUMBER(R27),(R27)*F45,0)</f>
        <v>0</v>
      </c>
      <c r="S28" s="128">
        <f>IF(ISNUMBER(S27),(S27)*F45,0)</f>
        <v>0</v>
      </c>
      <c r="T28" s="104"/>
      <c r="U28" s="119"/>
    </row>
    <row r="29" spans="1:21" ht="14.4">
      <c r="A29" s="7" t="s">
        <v>53</v>
      </c>
      <c r="B29" s="27"/>
      <c r="C29" s="107" t="str">
        <f>IF(LANGUE_FR_ENG=LangueFR,Match_Trad!A28,Match_Trad!B28)</f>
        <v>Maturing term deposits - all other</v>
      </c>
      <c r="D29" s="62"/>
      <c r="E29" s="56"/>
      <c r="F29" s="57"/>
      <c r="G29" s="57"/>
      <c r="H29" s="57"/>
      <c r="I29" s="56"/>
      <c r="J29" s="57"/>
      <c r="K29" s="57"/>
      <c r="L29" s="57"/>
      <c r="M29" s="57"/>
      <c r="N29" s="57"/>
      <c r="O29" s="57"/>
      <c r="P29" s="57"/>
      <c r="Q29" s="57"/>
      <c r="R29" s="57"/>
      <c r="S29" s="58"/>
      <c r="T29" s="104"/>
      <c r="U29" s="119"/>
    </row>
    <row r="30" spans="1:21" ht="14.4">
      <c r="A30" s="7" t="s">
        <v>55</v>
      </c>
      <c r="B30" s="77"/>
      <c r="C30" s="78" t="str">
        <f>IF(LANGUE_FR_ENG=LangueFR,Match_Trad!A29,Match_Trad!B29)</f>
        <v>Period outflows</v>
      </c>
      <c r="D30" s="104"/>
      <c r="E30" s="129">
        <f>IF(ISNUMBER(E29),(E29)*F46,0)</f>
        <v>0</v>
      </c>
      <c r="F30" s="130">
        <f>IF(ISNUMBER(F29),(F29)*F46,0)</f>
        <v>0</v>
      </c>
      <c r="G30" s="130">
        <f>IF(ISNUMBER(G29),(G29)*F46,0)</f>
        <v>0</v>
      </c>
      <c r="H30" s="130">
        <f>IF(ISNUMBER(H29),(H29)*F46,0)</f>
        <v>0</v>
      </c>
      <c r="I30" s="129">
        <f>IF(ISNUMBER(I29),(I29)*F46,0)</f>
        <v>0</v>
      </c>
      <c r="J30" s="130">
        <f>IF(ISNUMBER(J29),(J29)*F46,0)</f>
        <v>0</v>
      </c>
      <c r="K30" s="130">
        <f>IF(ISNUMBER(K29),(K29)*F46,0)</f>
        <v>0</v>
      </c>
      <c r="L30" s="130">
        <f>IF(ISNUMBER(L29),(L29)*F46,0)</f>
        <v>0</v>
      </c>
      <c r="M30" s="130">
        <f>IF(ISNUMBER(M29),(M29)*F46,0)</f>
        <v>0</v>
      </c>
      <c r="N30" s="130">
        <f>IF(ISNUMBER(N29),(N29)*F46,0)</f>
        <v>0</v>
      </c>
      <c r="O30" s="130">
        <f>IF(ISNUMBER(O29),(O29)*F46,0)</f>
        <v>0</v>
      </c>
      <c r="P30" s="130">
        <f>IF(ISNUMBER(P29),(P29)*F46,0)</f>
        <v>0</v>
      </c>
      <c r="Q30" s="130">
        <f>IF(ISNUMBER(Q29),(Q29)*F46,0)</f>
        <v>0</v>
      </c>
      <c r="R30" s="130">
        <f>IF(ISNUMBER(R29),(R29)*F46,0)</f>
        <v>0</v>
      </c>
      <c r="S30" s="131">
        <f>IF(ISNUMBER(S29),(S29)*F46,0)</f>
        <v>0</v>
      </c>
      <c r="T30" s="104"/>
      <c r="U30" s="120"/>
    </row>
    <row r="31" spans="1:21" ht="14.4">
      <c r="A31" s="7"/>
      <c r="B31" s="245" t="str">
        <f>IF(LANGUE_FR_ENG=LangueFR,Match_Trad!A30,Match_Trad!B30)</f>
        <v>Demand deposits</v>
      </c>
      <c r="C31" s="246"/>
      <c r="D31" s="247"/>
      <c r="E31" s="248"/>
      <c r="F31" s="248"/>
      <c r="G31" s="248"/>
      <c r="H31" s="248"/>
      <c r="I31" s="248"/>
      <c r="J31" s="248"/>
      <c r="K31" s="248"/>
      <c r="L31" s="248"/>
      <c r="M31" s="248"/>
      <c r="N31" s="248"/>
      <c r="O31" s="248"/>
      <c r="P31" s="248"/>
      <c r="Q31" s="248"/>
      <c r="R31" s="248"/>
      <c r="S31" s="248"/>
      <c r="T31" s="246"/>
      <c r="U31" s="249"/>
    </row>
    <row r="32" spans="1:21" ht="43.95" customHeight="1">
      <c r="A32" s="7" t="s">
        <v>57</v>
      </c>
      <c r="B32" s="29"/>
      <c r="C32" s="108" t="str">
        <f>IF(LANGUE_FR_ENG=LangueFR,Match_Trad!A31,Match_Trad!B31)</f>
        <v>Demand deposits - retail customers (natural person and small  business customers), insured</v>
      </c>
      <c r="D32" s="134"/>
      <c r="E32" s="127">
        <f>D32*F47</f>
        <v>0</v>
      </c>
      <c r="F32" s="126">
        <f>(D32-E32)*F47</f>
        <v>0</v>
      </c>
      <c r="G32" s="126">
        <f>(D32-E32-F32)*F47</f>
        <v>0</v>
      </c>
      <c r="H32" s="126">
        <f>(D32-E32-F32-G32)*F47</f>
        <v>0</v>
      </c>
      <c r="I32" s="127">
        <f>(D32-E32-F32-G32-H32)*G47</f>
        <v>0</v>
      </c>
      <c r="J32" s="126">
        <f>(D32-E32-F32-G32-H32-I32)*G47</f>
        <v>0</v>
      </c>
      <c r="K32" s="126">
        <f>(D32-E32-F32-G32-H32-I32-J32)*G47</f>
        <v>0</v>
      </c>
      <c r="L32" s="126">
        <f>(D32-E32-F32-G32-H32-I32-J32-K32)*G47</f>
        <v>0</v>
      </c>
      <c r="M32" s="126">
        <f>(D32-E32-F32-G32-H32-I32-J32-K32-L32)*G47</f>
        <v>0</v>
      </c>
      <c r="N32" s="126">
        <f>(D32-E32-F32-G32-H32-I32-J32-K32-L32-M32)*G47</f>
        <v>0</v>
      </c>
      <c r="O32" s="126">
        <f>(D32-E32-F32-G32-H32-I32-J32-K32-L32-M32-N32)*G47</f>
        <v>0</v>
      </c>
      <c r="P32" s="126">
        <f>(D32-E32-F32-G32-H32-I32-J32-K32-L32-M32-N32-O32)*G47</f>
        <v>0</v>
      </c>
      <c r="Q32" s="126">
        <f>(D32-E32-F32-G32-H32-I32-J32-K32-L32-M32-N32-O32-P32)*G47</f>
        <v>0</v>
      </c>
      <c r="R32" s="126">
        <f>(D32-E32-F32-G32-H32-I32-J32-K32-L32-M32-N32-O32-P32-Q32)*G47</f>
        <v>0</v>
      </c>
      <c r="S32" s="128">
        <f>(D32-E32-F32-G32-H32-I32-J32-K32-L32-M32-N32-O32-P32-Q32-R32)*G47</f>
        <v>0</v>
      </c>
      <c r="T32" s="132"/>
      <c r="U32" s="119"/>
    </row>
    <row r="33" spans="1:21" ht="41.4" customHeight="1">
      <c r="A33" s="7" t="s">
        <v>58</v>
      </c>
      <c r="B33" s="29"/>
      <c r="C33" s="108" t="str">
        <f>IF(LANGUE_FR_ENG=LangueFR,Match_Trad!A32,Match_Trad!B32)</f>
        <v>Demand deposits - retail customers (natural person and small  business customers), uninsured</v>
      </c>
      <c r="D33" s="134"/>
      <c r="E33" s="127">
        <f>D33*F48</f>
        <v>0</v>
      </c>
      <c r="F33" s="126">
        <f>(D33-E33)*F48</f>
        <v>0</v>
      </c>
      <c r="G33" s="126">
        <f>(D33-E33-F33)*F48</f>
        <v>0</v>
      </c>
      <c r="H33" s="126">
        <f>(D33-E33-F33-G33)*F48</f>
        <v>0</v>
      </c>
      <c r="I33" s="127">
        <f>(D33-E33-F33-G33-H33)*G48</f>
        <v>0</v>
      </c>
      <c r="J33" s="126">
        <f>(D33-E33-F33-G33-H33-I33)*G48</f>
        <v>0</v>
      </c>
      <c r="K33" s="126">
        <f>(D33-E33-F33-G33-H33-I33-J33)*G48</f>
        <v>0</v>
      </c>
      <c r="L33" s="126">
        <f>(D33-E33-F33-G33-H33-I33-J33-K33)*G48</f>
        <v>0</v>
      </c>
      <c r="M33" s="126">
        <f>(D33-E33-F33-G33-H33-I33-J33-K33-L33)*G48</f>
        <v>0</v>
      </c>
      <c r="N33" s="126">
        <f>(D33-E33-F33-G33-H33-I33-J33-K33-L33-M33)*G48</f>
        <v>0</v>
      </c>
      <c r="O33" s="126">
        <f>(D33-E33-F33-G33-H33-I33-J33-K33-L33-M33-N33)*G48</f>
        <v>0</v>
      </c>
      <c r="P33" s="126">
        <f>(D33-E33-F33-G33-H33-I33-J33-K33-L33-M33-N33-O33)*G48</f>
        <v>0</v>
      </c>
      <c r="Q33" s="126">
        <f>(D33-E33-F33-G33-H33-I33-J33-K33-L33-M33-N33-O33-P33)*G48</f>
        <v>0</v>
      </c>
      <c r="R33" s="126">
        <f>(D33-E33-F33-G33-H33-I33-J33-K33-L33-M33-N33-O33-P33-Q33)*G48</f>
        <v>0</v>
      </c>
      <c r="S33" s="128">
        <f>(D33-E33-F33-G33-H33-I33-J33-K33-L33-M33-N33-O33-P33-Q33-R33)*G48</f>
        <v>0</v>
      </c>
      <c r="T33" s="104"/>
      <c r="U33" s="119"/>
    </row>
    <row r="34" spans="1:21" ht="14.4">
      <c r="A34" s="7" t="s">
        <v>59</v>
      </c>
      <c r="B34" s="29"/>
      <c r="C34" s="110" t="str">
        <f>IF(LANGUE_FR_ENG=LangueFR,Match_Trad!A33,Match_Trad!B33)</f>
        <v>Demand deposits - brokered</v>
      </c>
      <c r="D34" s="134"/>
      <c r="E34" s="127">
        <f>D34*F49</f>
        <v>0</v>
      </c>
      <c r="F34" s="126">
        <f>(D34-E34)*F49</f>
        <v>0</v>
      </c>
      <c r="G34" s="126">
        <f>(D34-E34-F34)*F49</f>
        <v>0</v>
      </c>
      <c r="H34" s="126">
        <f>(D34-E34-F34-G34)*F49</f>
        <v>0</v>
      </c>
      <c r="I34" s="127">
        <f t="shared" ref="I34:I35" si="2">(D34-E34-F34-G34-H34)*G49</f>
        <v>0</v>
      </c>
      <c r="J34" s="126">
        <f>(D34-E34-F34-G34-H34-I34)*G49</f>
        <v>0</v>
      </c>
      <c r="K34" s="126">
        <f>(D34-E34-F34-G34-H34-I34-J34)*G49</f>
        <v>0</v>
      </c>
      <c r="L34" s="126">
        <f t="shared" ref="L34:L35" si="3">(D34-E34-F34-G34-H34-I34-J34-K34)*G49</f>
        <v>0</v>
      </c>
      <c r="M34" s="126">
        <f>(D34-E34-F34-G34-H34-I34-J34-K34-L34)*G49</f>
        <v>0</v>
      </c>
      <c r="N34" s="126">
        <f t="shared" ref="N34:N35" si="4">(D34-E34-F34-G34-H34-I34-J34-K34-L34-M34)*G49</f>
        <v>0</v>
      </c>
      <c r="O34" s="126">
        <f t="shared" ref="O34:O35" si="5">(D34-E34-F34-G34-H34-I34-J34-K34-L34-M34-N34)*G49</f>
        <v>0</v>
      </c>
      <c r="P34" s="126">
        <f t="shared" ref="P34:P35" si="6">(D34-E34-F34-G34-H34-I34-J34-K34-L34-M34-N34-O34)*G49</f>
        <v>0</v>
      </c>
      <c r="Q34" s="126">
        <f t="shared" ref="Q34:Q35" si="7">(D34-E34-F34-G34-H34-I34-J34-K34-L34-M34-N34-O34-P34)*G49</f>
        <v>0</v>
      </c>
      <c r="R34" s="126">
        <f t="shared" ref="R34:R35" si="8">(D34-E34-F34-G34-H34-I34-J34-K34-L34-M34-N34-O34-P34-Q34)*G49</f>
        <v>0</v>
      </c>
      <c r="S34" s="128">
        <f t="shared" ref="S34:S35" si="9">(D34-E34-F34-G34-H34-I34-J34-K34-L34-M34-N34-O34-P34-Q34-R34)*G49</f>
        <v>0</v>
      </c>
      <c r="T34" s="104"/>
      <c r="U34" s="119"/>
    </row>
    <row r="35" spans="1:21" ht="14.4">
      <c r="A35" s="7" t="s">
        <v>61</v>
      </c>
      <c r="B35" s="29"/>
      <c r="C35" s="110" t="str">
        <f>IF(LANGUE_FR_ENG=LangueFR,Match_Trad!A34,Match_Trad!B34)</f>
        <v>Demand deposits - all other</v>
      </c>
      <c r="D35" s="62"/>
      <c r="E35" s="127">
        <f>D35*F50</f>
        <v>0</v>
      </c>
      <c r="F35" s="126">
        <f>(D35-E35)*F50</f>
        <v>0</v>
      </c>
      <c r="G35" s="126">
        <f>(D35-E35-F35)*F50</f>
        <v>0</v>
      </c>
      <c r="H35" s="126">
        <f t="shared" ref="H35" si="10">(D35-E35-F35-G35)*F50</f>
        <v>0</v>
      </c>
      <c r="I35" s="127">
        <f t="shared" si="2"/>
        <v>0</v>
      </c>
      <c r="J35" s="126">
        <f t="shared" ref="J35" si="11">(D35-E35-F35-G35-H35-I35)*G50</f>
        <v>0</v>
      </c>
      <c r="K35" s="126">
        <f t="shared" ref="K35" si="12">(D35-E35-F35-G35-H35-I35-J35)*G50</f>
        <v>0</v>
      </c>
      <c r="L35" s="126">
        <f t="shared" si="3"/>
        <v>0</v>
      </c>
      <c r="M35" s="126">
        <f>(D35-E35-F35-G35-H35-I35-J35-K35-L35)*G50</f>
        <v>0</v>
      </c>
      <c r="N35" s="126">
        <f t="shared" si="4"/>
        <v>0</v>
      </c>
      <c r="O35" s="126">
        <f t="shared" si="5"/>
        <v>0</v>
      </c>
      <c r="P35" s="126">
        <f t="shared" si="6"/>
        <v>0</v>
      </c>
      <c r="Q35" s="126">
        <f t="shared" si="7"/>
        <v>0</v>
      </c>
      <c r="R35" s="126">
        <f t="shared" si="8"/>
        <v>0</v>
      </c>
      <c r="S35" s="128">
        <f t="shared" si="9"/>
        <v>0</v>
      </c>
      <c r="T35" s="104"/>
      <c r="U35" s="119"/>
    </row>
    <row r="36" spans="1:21" ht="14.4">
      <c r="A36" s="6" t="s">
        <v>63</v>
      </c>
      <c r="B36" s="253" t="str">
        <f>IF(LANGUE_FR_ENG=LangueFR,Match_Trad!A35,Match_Trad!B35)</f>
        <v>Interest payable</v>
      </c>
      <c r="C36" s="254"/>
      <c r="D36" s="104"/>
      <c r="E36" s="56"/>
      <c r="F36" s="57"/>
      <c r="G36" s="57"/>
      <c r="H36" s="57"/>
      <c r="I36" s="56"/>
      <c r="J36" s="57"/>
      <c r="K36" s="57"/>
      <c r="L36" s="57"/>
      <c r="M36" s="57"/>
      <c r="N36" s="57"/>
      <c r="O36" s="57"/>
      <c r="P36" s="57"/>
      <c r="Q36" s="57"/>
      <c r="R36" s="57"/>
      <c r="S36" s="58"/>
      <c r="T36" s="104"/>
      <c r="U36" s="119"/>
    </row>
    <row r="37" spans="1:21" ht="14.4">
      <c r="A37" s="6" t="s">
        <v>65</v>
      </c>
      <c r="B37" s="250" t="str">
        <f>IF(LANGUE_FR_ENG=LangueFR,Match_Trad!A36,Match_Trad!B36)</f>
        <v xml:space="preserve">Other </v>
      </c>
      <c r="C37" s="251"/>
      <c r="D37" s="104"/>
      <c r="E37" s="59"/>
      <c r="F37" s="60"/>
      <c r="G37" s="60"/>
      <c r="H37" s="60"/>
      <c r="I37" s="59"/>
      <c r="J37" s="60"/>
      <c r="K37" s="60"/>
      <c r="L37" s="60"/>
      <c r="M37" s="60"/>
      <c r="N37" s="60"/>
      <c r="O37" s="60"/>
      <c r="P37" s="60"/>
      <c r="Q37" s="60"/>
      <c r="R37" s="60"/>
      <c r="S37" s="61"/>
      <c r="T37" s="111"/>
      <c r="U37" s="120"/>
    </row>
    <row r="38" spans="1:21" ht="15.6" customHeight="1">
      <c r="A38" s="233" t="str">
        <f>IF(LANGUE_FR_ENG=LangueFR,Match_Trad!A37,Match_Trad!B37)</f>
        <v>Net cash flows and cumulative cash flows</v>
      </c>
      <c r="B38" s="234"/>
      <c r="C38" s="234"/>
      <c r="D38" s="234"/>
      <c r="E38" s="242"/>
      <c r="F38" s="242"/>
      <c r="G38" s="242"/>
      <c r="H38" s="242"/>
      <c r="I38" s="242"/>
      <c r="J38" s="242"/>
      <c r="K38" s="242"/>
      <c r="L38" s="242"/>
      <c r="M38" s="242"/>
      <c r="N38" s="242"/>
      <c r="O38" s="242"/>
      <c r="P38" s="242"/>
      <c r="Q38" s="242"/>
      <c r="R38" s="242"/>
      <c r="S38" s="242"/>
      <c r="T38" s="234"/>
      <c r="U38" s="239"/>
    </row>
    <row r="39" spans="1:21" ht="14.4">
      <c r="A39" s="8" t="s">
        <v>67</v>
      </c>
      <c r="B39" s="237" t="str">
        <f>IF(LANGUE_FR_ENG=LangueFR,Match_Trad!A38,Match_Trad!B38)</f>
        <v>Net cash flows</v>
      </c>
      <c r="C39" s="237"/>
      <c r="D39" s="109"/>
      <c r="E39" s="127">
        <f>SUM(E14:E18)-(E20+E21+E24+E26+E28+E30+E32+E33+E34+E35+E36+E37)</f>
        <v>0</v>
      </c>
      <c r="F39" s="126">
        <f>SUM(F14:F18)-(F20+F21+F24+F26+F28+F30+F32+F33+F34+F35+F36+F37)</f>
        <v>0</v>
      </c>
      <c r="G39" s="126">
        <f t="shared" ref="G39:S39" si="13">SUM(G14:G18)-(G20+G21+G24+G26+G28+G30+G32+G33+G34+G35+G36+G37)</f>
        <v>0</v>
      </c>
      <c r="H39" s="126">
        <f>SUM(H14:H18)-(H20+H21+H24+H26+H28+H30+H32+H33+H34+H35+H36+H37)</f>
        <v>0</v>
      </c>
      <c r="I39" s="127">
        <f>SUM(I14:I18)-(I20+I21+I24+I26+I28+I30+I32+I33+I34+I35+I36+I37)</f>
        <v>0</v>
      </c>
      <c r="J39" s="126">
        <f t="shared" si="13"/>
        <v>0</v>
      </c>
      <c r="K39" s="126">
        <f t="shared" si="13"/>
        <v>0</v>
      </c>
      <c r="L39" s="126">
        <f t="shared" si="13"/>
        <v>0</v>
      </c>
      <c r="M39" s="126">
        <f t="shared" si="13"/>
        <v>0</v>
      </c>
      <c r="N39" s="126">
        <f t="shared" si="13"/>
        <v>0</v>
      </c>
      <c r="O39" s="126">
        <f t="shared" si="13"/>
        <v>0</v>
      </c>
      <c r="P39" s="126">
        <f t="shared" si="13"/>
        <v>0</v>
      </c>
      <c r="Q39" s="126">
        <f t="shared" si="13"/>
        <v>0</v>
      </c>
      <c r="R39" s="126">
        <f t="shared" si="13"/>
        <v>0</v>
      </c>
      <c r="S39" s="128">
        <f t="shared" si="13"/>
        <v>0</v>
      </c>
      <c r="T39" s="132"/>
      <c r="U39" s="122"/>
    </row>
    <row r="40" spans="1:21" ht="14.4">
      <c r="A40" s="8" t="s">
        <v>69</v>
      </c>
      <c r="B40" s="237" t="str">
        <f>IF(LANGUE_FR_ENG=LangueFR,Match_Trad!A39,Match_Trad!B39)</f>
        <v>Liquid assets and net cash flows</v>
      </c>
      <c r="C40" s="237"/>
      <c r="D40" s="129">
        <f>D9+D10+D11</f>
        <v>0</v>
      </c>
      <c r="E40" s="129">
        <f>E8+E39</f>
        <v>0</v>
      </c>
      <c r="F40" s="130">
        <f t="shared" ref="F40:S40" si="14">F8+F39</f>
        <v>0</v>
      </c>
      <c r="G40" s="130">
        <f t="shared" si="14"/>
        <v>0</v>
      </c>
      <c r="H40" s="130">
        <f t="shared" si="14"/>
        <v>0</v>
      </c>
      <c r="I40" s="129">
        <f t="shared" si="14"/>
        <v>0</v>
      </c>
      <c r="J40" s="130">
        <f t="shared" si="14"/>
        <v>0</v>
      </c>
      <c r="K40" s="130">
        <f t="shared" si="14"/>
        <v>0</v>
      </c>
      <c r="L40" s="130">
        <f t="shared" si="14"/>
        <v>0</v>
      </c>
      <c r="M40" s="130">
        <f t="shared" si="14"/>
        <v>0</v>
      </c>
      <c r="N40" s="130">
        <f t="shared" si="14"/>
        <v>0</v>
      </c>
      <c r="O40" s="130">
        <f t="shared" si="14"/>
        <v>0</v>
      </c>
      <c r="P40" s="130">
        <f t="shared" si="14"/>
        <v>0</v>
      </c>
      <c r="Q40" s="130">
        <f t="shared" si="14"/>
        <v>0</v>
      </c>
      <c r="R40" s="130">
        <f t="shared" si="14"/>
        <v>0</v>
      </c>
      <c r="S40" s="131">
        <f t="shared" si="14"/>
        <v>0</v>
      </c>
      <c r="T40" s="111"/>
      <c r="U40" s="123"/>
    </row>
    <row r="41" spans="1:21">
      <c r="A41" s="9"/>
      <c r="B41" s="30"/>
      <c r="C41" s="31"/>
      <c r="D41" s="30"/>
      <c r="E41" s="38"/>
      <c r="F41" s="38"/>
      <c r="G41" s="38"/>
      <c r="H41" s="63"/>
      <c r="I41" s="63"/>
      <c r="J41" s="63"/>
      <c r="K41" s="63"/>
      <c r="L41" s="63"/>
      <c r="M41" s="63"/>
      <c r="N41" s="64"/>
      <c r="O41" s="63"/>
      <c r="P41" s="63"/>
      <c r="Q41" s="63"/>
      <c r="R41" s="63"/>
      <c r="S41" s="63"/>
      <c r="T41" s="63"/>
      <c r="U41" s="10"/>
    </row>
    <row r="42" spans="1:21" ht="15.6">
      <c r="A42" s="9" t="s">
        <v>70</v>
      </c>
      <c r="B42" s="169" t="str">
        <f>IF(LANGUE_FR_ENG=LangueFR,Match_Trad!A40,Match_Trad!B40)</f>
        <v>Run-off rates</v>
      </c>
      <c r="C42" s="170"/>
      <c r="D42" s="80"/>
      <c r="E42" s="79"/>
      <c r="F42" s="79" t="str">
        <f>IF(LANGUE_FR_ENG=LangueFR,Match_Trad!A73,Match_Trad!B73)</f>
        <v>Week</v>
      </c>
      <c r="G42" s="79" t="str">
        <f>IF(LANGUE_FR_ENG=LangueFR,Match_Trad!A74,Match_Trad!B74)</f>
        <v>Month</v>
      </c>
      <c r="N42" s="65"/>
      <c r="U42" s="11"/>
    </row>
    <row r="43" spans="1:21">
      <c r="A43" s="9" t="s">
        <v>71</v>
      </c>
      <c r="B43" s="32" t="str">
        <f>IF(LANGUE_FR_ENG=LangueFR,Match_Trad!A41,Match_Trad!B41)</f>
        <v>Maturing term deposits - retail customers, insured</v>
      </c>
      <c r="C43" s="33"/>
      <c r="D43" s="66"/>
      <c r="E43" s="67"/>
      <c r="F43" s="258">
        <v>0.05</v>
      </c>
      <c r="G43" s="259"/>
      <c r="N43" s="65"/>
      <c r="U43" s="11"/>
    </row>
    <row r="44" spans="1:21">
      <c r="A44" s="9" t="s">
        <v>73</v>
      </c>
      <c r="B44" s="32" t="str">
        <f>IF(LANGUE_FR_ENG=LangueFR,Match_Trad!A42,Match_Trad!B42)</f>
        <v>Maturing term deposits - retail customers, uninsured</v>
      </c>
      <c r="C44" s="33"/>
      <c r="D44" s="66"/>
      <c r="E44" s="67"/>
      <c r="F44" s="258">
        <v>7.4999999999999997E-2</v>
      </c>
      <c r="G44" s="259"/>
      <c r="N44" s="65"/>
      <c r="U44" s="11"/>
    </row>
    <row r="45" spans="1:21">
      <c r="A45" s="9" t="s">
        <v>75</v>
      </c>
      <c r="B45" s="32" t="str">
        <f>IF(LANGUE_FR_ENG=LangueFR,Match_Trad!A43,Match_Trad!B43)</f>
        <v>Maturing term deposit - brokered</v>
      </c>
      <c r="C45" s="34"/>
      <c r="D45" s="68"/>
      <c r="E45" s="69"/>
      <c r="F45" s="258">
        <v>0.1</v>
      </c>
      <c r="G45" s="259"/>
      <c r="N45" s="65"/>
      <c r="U45" s="11"/>
    </row>
    <row r="46" spans="1:21">
      <c r="A46" s="9" t="s">
        <v>77</v>
      </c>
      <c r="B46" s="32" t="str">
        <f>IF(LANGUE_FR_ENG=LangueFR,Match_Trad!A44,Match_Trad!B44)</f>
        <v>Maturing term deposit - all other</v>
      </c>
      <c r="C46" s="34"/>
      <c r="D46" s="68"/>
      <c r="E46" s="69"/>
      <c r="F46" s="258">
        <v>0.1</v>
      </c>
      <c r="G46" s="259"/>
      <c r="N46" s="65"/>
      <c r="U46" s="11"/>
    </row>
    <row r="47" spans="1:21">
      <c r="A47" s="9" t="s">
        <v>79</v>
      </c>
      <c r="B47" s="32" t="str">
        <f>IF(LANGUE_FR_ENG=LangueFR,Match_Trad!A45,Match_Trad!B45)</f>
        <v>Demand deposits - retail customers, insured</v>
      </c>
      <c r="C47" s="34"/>
      <c r="D47" s="68"/>
      <c r="E47" s="69"/>
      <c r="F47" s="12">
        <v>1.2500000000000001E-2</v>
      </c>
      <c r="G47" s="12">
        <v>0.01</v>
      </c>
      <c r="N47" s="65"/>
      <c r="U47" s="11"/>
    </row>
    <row r="48" spans="1:21">
      <c r="A48" s="9" t="s">
        <v>81</v>
      </c>
      <c r="B48" s="32" t="str">
        <f>IF(LANGUE_FR_ENG=LangueFR,Match_Trad!A46,Match_Trad!B46)</f>
        <v>Demand deposits - retail customers, uninsured</v>
      </c>
      <c r="C48" s="33"/>
      <c r="D48" s="66"/>
      <c r="E48" s="67"/>
      <c r="F48" s="12">
        <v>2.5000000000000001E-2</v>
      </c>
      <c r="G48" s="12">
        <v>0.05</v>
      </c>
      <c r="N48" s="65"/>
      <c r="U48" s="11"/>
    </row>
    <row r="49" spans="1:21">
      <c r="A49" s="9" t="s">
        <v>83</v>
      </c>
      <c r="B49" s="255" t="str">
        <f>IF(LANGUE_FR_ENG=LangueFR,Match_Trad!A47,Match_Trad!B47)</f>
        <v>Brokered demand deposits</v>
      </c>
      <c r="C49" s="256"/>
      <c r="D49" s="256"/>
      <c r="E49" s="257"/>
      <c r="F49" s="12">
        <v>0.1</v>
      </c>
      <c r="G49" s="12">
        <v>0.1</v>
      </c>
      <c r="N49" s="65"/>
      <c r="U49" s="11"/>
    </row>
    <row r="50" spans="1:21">
      <c r="A50" s="9" t="s">
        <v>85</v>
      </c>
      <c r="B50" s="255" t="str">
        <f>IF(LANGUE_FR_ENG=LangueFR,Match_Trad!A48,Match_Trad!B48)</f>
        <v>Demand deposits - All other</v>
      </c>
      <c r="C50" s="256"/>
      <c r="D50" s="256"/>
      <c r="E50" s="257"/>
      <c r="F50" s="12">
        <v>0.03</v>
      </c>
      <c r="G50" s="12">
        <v>0.1</v>
      </c>
      <c r="H50" s="63"/>
      <c r="I50" s="63"/>
      <c r="J50" s="63"/>
      <c r="K50" s="63"/>
      <c r="L50" s="63"/>
      <c r="M50" s="63"/>
      <c r="N50" s="64"/>
      <c r="O50" s="63"/>
      <c r="P50" s="63"/>
      <c r="Q50" s="63"/>
      <c r="R50" s="63"/>
      <c r="S50" s="63"/>
      <c r="T50" s="63"/>
      <c r="U50" s="10"/>
    </row>
    <row r="51" spans="1:21">
      <c r="A51" s="9"/>
      <c r="B51" s="30"/>
      <c r="C51" s="31"/>
      <c r="D51" s="30"/>
      <c r="E51" s="38"/>
      <c r="F51" s="38"/>
      <c r="G51" s="38"/>
      <c r="H51" s="63"/>
      <c r="I51" s="63"/>
      <c r="J51" s="63"/>
      <c r="K51" s="63"/>
      <c r="L51" s="63"/>
      <c r="M51" s="63"/>
      <c r="N51" s="64"/>
      <c r="O51" s="63"/>
      <c r="P51" s="63"/>
      <c r="Q51" s="63"/>
      <c r="R51" s="63"/>
      <c r="S51" s="63"/>
      <c r="T51" s="63"/>
      <c r="U51" s="10"/>
    </row>
    <row r="52" spans="1:21">
      <c r="A52" s="90"/>
      <c r="B52" s="97"/>
      <c r="C52" s="91"/>
      <c r="D52" s="97"/>
      <c r="E52" s="92"/>
      <c r="F52" s="92"/>
      <c r="G52" s="92"/>
      <c r="H52" s="92"/>
      <c r="I52" s="92"/>
      <c r="J52" s="92"/>
      <c r="K52" s="92"/>
      <c r="L52" s="92"/>
      <c r="M52" s="92"/>
      <c r="N52" s="93"/>
      <c r="O52" s="92"/>
      <c r="P52" s="92"/>
      <c r="Q52" s="92"/>
      <c r="R52" s="92"/>
      <c r="S52" s="92"/>
      <c r="T52" s="92"/>
      <c r="U52" s="94"/>
    </row>
    <row r="53" spans="1:21">
      <c r="A53" s="95"/>
      <c r="B53" s="73"/>
      <c r="C53" s="35" t="str">
        <f>IF(LANGUE_FR_ENG=LangueFR,Match_Trad!A49,Match_Trad!B49)</f>
        <v>Institutions are only required to populate blue cells.</v>
      </c>
      <c r="D53" s="71"/>
      <c r="E53" s="38"/>
      <c r="F53" s="38"/>
      <c r="G53" s="38"/>
      <c r="H53" s="38"/>
      <c r="I53" s="38"/>
      <c r="J53" s="38"/>
      <c r="K53" s="38"/>
      <c r="L53" s="38"/>
      <c r="M53" s="38"/>
      <c r="N53" s="70"/>
      <c r="O53" s="38"/>
      <c r="P53" s="38"/>
      <c r="Q53" s="38"/>
      <c r="R53" s="38"/>
      <c r="S53" s="38"/>
      <c r="T53" s="38"/>
      <c r="U53" s="13"/>
    </row>
    <row r="54" spans="1:21">
      <c r="A54" s="95"/>
      <c r="B54" s="74"/>
      <c r="C54" s="35" t="str">
        <f>IF(LANGUE_FR_ENG=LangueFR,Match_Trad!A50,Match_Trad!B50)</f>
        <v>White cells are automated calculations.</v>
      </c>
      <c r="D54" s="71"/>
      <c r="E54" s="38"/>
      <c r="F54" s="38"/>
      <c r="G54" s="38"/>
      <c r="H54" s="38"/>
      <c r="I54" s="38"/>
      <c r="J54" s="38"/>
      <c r="K54" s="38"/>
      <c r="L54" s="38"/>
      <c r="M54" s="38"/>
      <c r="N54" s="70"/>
      <c r="O54" s="38"/>
      <c r="P54" s="38"/>
      <c r="Q54" s="38"/>
      <c r="R54" s="38"/>
      <c r="S54" s="38"/>
      <c r="T54" s="38"/>
      <c r="U54" s="13"/>
    </row>
    <row r="55" spans="1:21">
      <c r="A55" s="95"/>
      <c r="B55" s="75"/>
      <c r="C55" s="35" t="str">
        <f>IF(LANGUE_FR_ENG=LangueFR,Match_Trad!A51,Match_Trad!B51)</f>
        <v xml:space="preserve">Other securities held for internal cash management purposes should be reported in cell D12. This amount is provided for reporting purposes only and will not be included in the cash flow calculation. </v>
      </c>
      <c r="D55" s="71"/>
      <c r="E55" s="38"/>
      <c r="F55" s="38"/>
      <c r="G55" s="38"/>
      <c r="H55" s="38"/>
      <c r="I55" s="38"/>
      <c r="J55" s="38"/>
      <c r="K55" s="38"/>
      <c r="L55" s="38"/>
      <c r="M55" s="38"/>
      <c r="N55" s="70"/>
      <c r="O55" s="38"/>
      <c r="P55" s="38"/>
      <c r="Q55" s="38"/>
      <c r="R55" s="38"/>
      <c r="S55" s="38"/>
      <c r="T55" s="38"/>
      <c r="U55" s="13"/>
    </row>
    <row r="56" spans="1:21" ht="14.4">
      <c r="A56" s="95"/>
      <c r="B56" s="76"/>
      <c r="C56" s="35" t="str">
        <f>IF(LANGUE_FR_ENG=LangueFR,Match_Trad!A52,Match_Trad!B52)</f>
        <v>Blank cells</v>
      </c>
      <c r="D56" s="71"/>
      <c r="E56" s="38"/>
      <c r="F56" s="38"/>
      <c r="G56" s="38"/>
      <c r="H56" s="38"/>
      <c r="I56" s="38"/>
      <c r="J56" s="38"/>
      <c r="K56" s="38"/>
      <c r="L56" s="38"/>
      <c r="M56" s="38"/>
      <c r="N56" s="70"/>
      <c r="O56" s="38"/>
      <c r="P56" s="38"/>
      <c r="Q56" s="38"/>
      <c r="R56" s="38"/>
      <c r="S56" s="38"/>
      <c r="T56" s="38"/>
      <c r="U56" s="13"/>
    </row>
    <row r="57" spans="1:21">
      <c r="A57" s="96"/>
      <c r="B57" s="30"/>
      <c r="C57" s="35"/>
      <c r="D57" s="71"/>
      <c r="E57" s="72"/>
      <c r="F57" s="38"/>
      <c r="G57" s="38"/>
      <c r="H57" s="38"/>
      <c r="I57" s="38"/>
      <c r="J57" s="38"/>
      <c r="K57" s="38"/>
      <c r="L57" s="38"/>
      <c r="M57" s="38"/>
      <c r="N57" s="38"/>
      <c r="O57" s="38"/>
      <c r="P57" s="38"/>
      <c r="Q57" s="38"/>
      <c r="R57" s="38"/>
      <c r="S57" s="38"/>
      <c r="T57" s="38"/>
      <c r="U57" s="13"/>
    </row>
    <row r="58" spans="1:21">
      <c r="A58" s="14"/>
      <c r="B58" s="36"/>
      <c r="C58" s="37"/>
      <c r="D58" s="36"/>
      <c r="E58" s="36"/>
      <c r="F58" s="36"/>
      <c r="G58" s="36"/>
      <c r="H58" s="36"/>
      <c r="I58" s="38"/>
      <c r="J58" s="38"/>
      <c r="K58" s="38"/>
      <c r="L58" s="38"/>
      <c r="M58" s="38"/>
      <c r="N58" s="38"/>
      <c r="O58" s="38"/>
      <c r="P58" s="38"/>
      <c r="Q58" s="38"/>
      <c r="R58" s="38"/>
      <c r="S58" s="38"/>
      <c r="T58" s="38"/>
      <c r="U58" s="13"/>
    </row>
    <row r="59" spans="1:21">
      <c r="A59" s="15"/>
      <c r="B59" s="38"/>
      <c r="C59" s="39"/>
      <c r="D59" s="38"/>
      <c r="E59" s="38"/>
      <c r="F59" s="38"/>
      <c r="G59" s="38"/>
      <c r="H59" s="38"/>
      <c r="I59" s="38"/>
      <c r="J59" s="38"/>
      <c r="K59" s="38"/>
      <c r="L59" s="38"/>
      <c r="M59" s="38"/>
      <c r="N59" s="38"/>
      <c r="O59" s="38"/>
      <c r="P59" s="38"/>
      <c r="Q59" s="38"/>
      <c r="R59" s="38"/>
      <c r="S59" s="38"/>
      <c r="T59" s="38"/>
      <c r="U59" s="13"/>
    </row>
    <row r="60" spans="1:21">
      <c r="A60" s="15"/>
      <c r="B60" s="38"/>
      <c r="C60" s="39"/>
      <c r="D60" s="38"/>
      <c r="E60" s="38"/>
      <c r="F60" s="38"/>
      <c r="G60" s="38"/>
      <c r="H60" s="38"/>
      <c r="I60" s="38"/>
      <c r="J60" s="38"/>
      <c r="K60" s="38"/>
      <c r="L60" s="38"/>
      <c r="M60" s="38"/>
      <c r="N60" s="38"/>
      <c r="O60" s="38"/>
      <c r="P60" s="38"/>
      <c r="Q60" s="38"/>
      <c r="R60" s="38"/>
      <c r="S60" s="38"/>
      <c r="T60" s="38"/>
      <c r="U60" s="13"/>
    </row>
    <row r="61" spans="1:21">
      <c r="A61" s="16"/>
      <c r="B61" s="40"/>
      <c r="C61" s="41"/>
      <c r="D61" s="40"/>
      <c r="E61" s="40"/>
      <c r="F61" s="40"/>
      <c r="G61" s="40"/>
      <c r="H61" s="40"/>
      <c r="I61" s="40"/>
      <c r="J61" s="40"/>
      <c r="K61" s="40"/>
      <c r="L61" s="40"/>
      <c r="M61" s="40"/>
      <c r="N61" s="40"/>
      <c r="O61" s="40"/>
      <c r="P61" s="40"/>
      <c r="Q61" s="40"/>
      <c r="R61" s="40"/>
      <c r="S61" s="40"/>
      <c r="T61" s="40"/>
      <c r="U61" s="17"/>
    </row>
  </sheetData>
  <sheetProtection algorithmName="SHA-512" hashValue="I9+GYCumIesPgIE2XKXY2KKEk/mVASj5ULXzJXi09Xqin93Ko+oHh4W0lpJs2iRXe1amX1mwXv152pqkjqsUsw==" saltValue="JsGKjuzeaQUwVH+2p5gIbQ==" spinCount="100000" sheet="1" objects="1" scenarios="1" formatColumns="0" formatRows="0" selectLockedCells="1"/>
  <mergeCells count="35">
    <mergeCell ref="B50:E50"/>
    <mergeCell ref="B40:C40"/>
    <mergeCell ref="F43:G43"/>
    <mergeCell ref="F44:G44"/>
    <mergeCell ref="F45:G45"/>
    <mergeCell ref="F46:G46"/>
    <mergeCell ref="B49:E49"/>
    <mergeCell ref="B39:C39"/>
    <mergeCell ref="B12:C12"/>
    <mergeCell ref="A13:U13"/>
    <mergeCell ref="B14:C14"/>
    <mergeCell ref="B18:C18"/>
    <mergeCell ref="A19:U19"/>
    <mergeCell ref="B20:C20"/>
    <mergeCell ref="B21:C21"/>
    <mergeCell ref="B22:U22"/>
    <mergeCell ref="B31:U31"/>
    <mergeCell ref="B37:C37"/>
    <mergeCell ref="A38:U38"/>
    <mergeCell ref="B15:C15"/>
    <mergeCell ref="B16:C16"/>
    <mergeCell ref="B17:C17"/>
    <mergeCell ref="B36:C36"/>
    <mergeCell ref="B11:C11"/>
    <mergeCell ref="A1:U1"/>
    <mergeCell ref="A2:U2"/>
    <mergeCell ref="A3:U3"/>
    <mergeCell ref="A4:B4"/>
    <mergeCell ref="U4:U5"/>
    <mergeCell ref="A5:B5"/>
    <mergeCell ref="B6:C6"/>
    <mergeCell ref="B8:C8"/>
    <mergeCell ref="B9:C9"/>
    <mergeCell ref="B10:C10"/>
    <mergeCell ref="A7:U7"/>
  </mergeCells>
  <conditionalFormatting sqref="B56">
    <cfRule type="cellIs" dxfId="1" priority="1" operator="equal">
      <formula>0</formula>
    </cfRule>
  </conditionalFormatting>
  <conditionalFormatting sqref="F9:T12">
    <cfRule type="cellIs" dxfId="0" priority="2" operator="equal">
      <formula>0</formula>
    </cfRule>
  </conditionalFormatting>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2DD9F8-5078-493D-813C-3A91860FF164}">
  <sheetPr codeName="Instructions"/>
  <dimension ref="A1:AD53"/>
  <sheetViews>
    <sheetView showGridLines="0" view="pageBreakPreview" zoomScale="90" zoomScaleNormal="80" zoomScaleSheetLayoutView="90" workbookViewId="0">
      <selection activeCell="C16" sqref="C16:Z16"/>
    </sheetView>
  </sheetViews>
  <sheetFormatPr baseColWidth="10" defaultColWidth="11.44140625" defaultRowHeight="14.4"/>
  <cols>
    <col min="1" max="1" width="4.6640625" style="3" customWidth="1"/>
    <col min="2" max="2" width="52.6640625" style="47" customWidth="1"/>
    <col min="3" max="25" width="8.88671875" style="47"/>
    <col min="26" max="26" width="21" style="47" customWidth="1"/>
    <col min="27" max="16384" width="11.44140625" style="3"/>
  </cols>
  <sheetData>
    <row r="1" spans="1:30">
      <c r="A1" s="1"/>
      <c r="B1" s="261" t="str">
        <f>IF(LANGUE_FR_ENG=LangueFR,Match_Trad!A75,Match_Trad!B75)</f>
        <v>General Instructions</v>
      </c>
      <c r="C1" s="261"/>
      <c r="D1" s="261"/>
      <c r="E1" s="261"/>
      <c r="F1" s="261"/>
      <c r="G1" s="261"/>
      <c r="H1" s="261"/>
      <c r="I1" s="261"/>
      <c r="J1" s="261"/>
      <c r="K1" s="261"/>
      <c r="L1" s="261"/>
      <c r="M1" s="261"/>
      <c r="N1" s="261"/>
      <c r="O1" s="261"/>
      <c r="P1" s="261"/>
      <c r="Q1" s="261"/>
      <c r="R1" s="261"/>
      <c r="S1" s="261"/>
      <c r="T1" s="261"/>
      <c r="U1" s="261"/>
      <c r="V1" s="261"/>
      <c r="W1" s="261"/>
      <c r="X1" s="261"/>
      <c r="Y1" s="261"/>
      <c r="Z1" s="261"/>
      <c r="AA1" s="2"/>
      <c r="AB1" s="2"/>
      <c r="AC1" s="2"/>
      <c r="AD1" s="2"/>
    </row>
    <row r="2" spans="1:30" ht="15" customHeight="1">
      <c r="A2" s="1"/>
      <c r="B2" s="262" t="str">
        <f>IF(LANGUE_FR_ENG=LangueFR,Match_Trad!A76,Match_Trad!B76)</f>
        <v>Institutions must only populate blue cells of the template, based on their projected cash flows and point-in-time account balances. Input all data as positive numbers or zero. 
Maturing assets must reflect the behaviour expected by the institution in the period in which they mature. For example, a loan expected to be rolled over at maturity would not be reflected as an inflow. All significant assumptions should be recorded in the "Comments" column.</v>
      </c>
      <c r="C2" s="263"/>
      <c r="D2" s="263"/>
      <c r="E2" s="263"/>
      <c r="F2" s="263"/>
      <c r="G2" s="263"/>
      <c r="H2" s="263"/>
      <c r="I2" s="263"/>
      <c r="J2" s="263"/>
      <c r="K2" s="263"/>
      <c r="L2" s="263"/>
      <c r="M2" s="263"/>
      <c r="N2" s="263"/>
      <c r="O2" s="263"/>
      <c r="P2" s="263"/>
      <c r="Q2" s="263"/>
      <c r="R2" s="263"/>
      <c r="S2" s="263"/>
      <c r="T2" s="263"/>
      <c r="U2" s="263"/>
      <c r="V2" s="263"/>
      <c r="W2" s="263"/>
      <c r="X2" s="263"/>
      <c r="Y2" s="263"/>
      <c r="Z2" s="264"/>
      <c r="AA2" s="2"/>
      <c r="AB2" s="2"/>
      <c r="AC2" s="2"/>
      <c r="AD2" s="2"/>
    </row>
    <row r="3" spans="1:30" ht="31.2" customHeight="1">
      <c r="B3" s="265"/>
      <c r="C3" s="266"/>
      <c r="D3" s="266"/>
      <c r="E3" s="266"/>
      <c r="F3" s="266"/>
      <c r="G3" s="266"/>
      <c r="H3" s="266"/>
      <c r="I3" s="266"/>
      <c r="J3" s="266"/>
      <c r="K3" s="266"/>
      <c r="L3" s="266"/>
      <c r="M3" s="266"/>
      <c r="N3" s="266"/>
      <c r="O3" s="266"/>
      <c r="P3" s="266"/>
      <c r="Q3" s="266"/>
      <c r="R3" s="266"/>
      <c r="S3" s="266"/>
      <c r="T3" s="266"/>
      <c r="U3" s="266"/>
      <c r="V3" s="266"/>
      <c r="W3" s="266"/>
      <c r="X3" s="266"/>
      <c r="Y3" s="266"/>
      <c r="Z3" s="267"/>
      <c r="AA3" s="2"/>
      <c r="AB3" s="2"/>
      <c r="AC3" s="2"/>
      <c r="AD3" s="2"/>
    </row>
    <row r="4" spans="1:30">
      <c r="A4" s="1"/>
      <c r="B4" s="43"/>
      <c r="C4" s="43"/>
      <c r="D4" s="43"/>
      <c r="E4" s="43"/>
      <c r="F4" s="43"/>
      <c r="G4" s="43"/>
      <c r="H4" s="43"/>
      <c r="I4" s="43"/>
      <c r="J4" s="43"/>
      <c r="K4" s="43"/>
      <c r="L4" s="43"/>
      <c r="M4" s="43"/>
      <c r="N4" s="43"/>
      <c r="O4" s="43"/>
      <c r="P4" s="43"/>
      <c r="Q4" s="43"/>
      <c r="R4" s="43"/>
      <c r="S4" s="43"/>
      <c r="T4" s="43"/>
      <c r="U4" s="43"/>
      <c r="V4" s="43"/>
      <c r="W4" s="43"/>
      <c r="X4" s="43"/>
      <c r="Y4" s="43"/>
      <c r="Z4" s="43"/>
      <c r="AA4" s="2"/>
      <c r="AB4" s="2"/>
      <c r="AC4" s="2"/>
      <c r="AD4" s="2"/>
    </row>
    <row r="5" spans="1:30">
      <c r="A5" s="1"/>
      <c r="B5" s="261" t="str">
        <f>IF(LANGUE_FR_ENG=LangueFR,Match_Trad!A77,Match_Trad!B77)</f>
        <v xml:space="preserve">Description of the input cells </v>
      </c>
      <c r="C5" s="261"/>
      <c r="D5" s="261"/>
      <c r="E5" s="261"/>
      <c r="F5" s="261"/>
      <c r="G5" s="261"/>
      <c r="H5" s="261"/>
      <c r="I5" s="261"/>
      <c r="J5" s="261"/>
      <c r="K5" s="261"/>
      <c r="L5" s="261"/>
      <c r="M5" s="261"/>
      <c r="N5" s="261"/>
      <c r="O5" s="261"/>
      <c r="P5" s="261"/>
      <c r="Q5" s="261"/>
      <c r="R5" s="261"/>
      <c r="S5" s="261"/>
      <c r="T5" s="261"/>
      <c r="U5" s="261"/>
      <c r="V5" s="261"/>
      <c r="W5" s="261"/>
      <c r="X5" s="261"/>
      <c r="Y5" s="261"/>
      <c r="Z5" s="261"/>
      <c r="AA5" s="2"/>
      <c r="AB5" s="2"/>
      <c r="AC5" s="2"/>
      <c r="AD5" s="2"/>
    </row>
    <row r="6" spans="1:30">
      <c r="A6" s="1"/>
      <c r="B6" s="43"/>
      <c r="C6" s="43"/>
      <c r="D6" s="43"/>
      <c r="E6" s="43"/>
      <c r="F6" s="43"/>
      <c r="G6" s="43"/>
      <c r="H6" s="43"/>
      <c r="I6" s="43"/>
      <c r="J6" s="43"/>
      <c r="K6" s="43"/>
      <c r="L6" s="43"/>
      <c r="M6" s="43"/>
      <c r="N6" s="43"/>
      <c r="O6" s="43"/>
      <c r="P6" s="43"/>
      <c r="Q6" s="43"/>
      <c r="R6" s="43"/>
      <c r="S6" s="43"/>
      <c r="T6" s="43"/>
      <c r="U6" s="43"/>
      <c r="V6" s="43"/>
      <c r="W6" s="43"/>
      <c r="X6" s="43"/>
      <c r="Y6" s="43"/>
      <c r="Z6" s="43"/>
      <c r="AA6" s="2"/>
      <c r="AB6" s="2"/>
      <c r="AC6" s="2"/>
      <c r="AD6" s="2"/>
    </row>
    <row r="7" spans="1:30">
      <c r="A7" s="1"/>
      <c r="B7" s="268" t="str">
        <f>IF(LANGUE_FR_ENG=LangueFR,Match_Trad!A78,Match_Trad!B78)</f>
        <v>Unencumbered liquid assets</v>
      </c>
      <c r="C7" s="268"/>
      <c r="D7" s="268"/>
      <c r="E7" s="268"/>
      <c r="F7" s="268"/>
      <c r="G7" s="268"/>
      <c r="H7" s="268"/>
      <c r="I7" s="268"/>
      <c r="J7" s="268"/>
      <c r="K7" s="268"/>
      <c r="L7" s="268"/>
      <c r="M7" s="268"/>
      <c r="N7" s="268"/>
      <c r="O7" s="268"/>
      <c r="P7" s="268"/>
      <c r="Q7" s="268"/>
      <c r="R7" s="268"/>
      <c r="S7" s="268"/>
      <c r="T7" s="268"/>
      <c r="U7" s="268"/>
      <c r="V7" s="268"/>
      <c r="W7" s="268"/>
      <c r="X7" s="268"/>
      <c r="Y7" s="268"/>
      <c r="Z7" s="268"/>
      <c r="AA7" s="2"/>
      <c r="AB7" s="2"/>
      <c r="AC7" s="2"/>
      <c r="AD7" s="2"/>
    </row>
    <row r="8" spans="1:30">
      <c r="A8" s="1"/>
      <c r="B8" s="100" t="str">
        <f>IF(LANGUE_FR_ENG=LangueFR,Match_Trad!A79,Match_Trad!B79)</f>
        <v>Coins and banknotes</v>
      </c>
      <c r="C8" s="260" t="str">
        <f>IF(LANGUE_FR_ENG=LangueFR,Match_Trad!A83,Match_Trad!B83)</f>
        <v>Coins and banknotes currently held by the institution and immediately available to meet obligations.</v>
      </c>
      <c r="D8" s="260"/>
      <c r="E8" s="260"/>
      <c r="F8" s="260"/>
      <c r="G8" s="260"/>
      <c r="H8" s="260"/>
      <c r="I8" s="260"/>
      <c r="J8" s="260"/>
      <c r="K8" s="260"/>
      <c r="L8" s="260"/>
      <c r="M8" s="260"/>
      <c r="N8" s="260"/>
      <c r="O8" s="260"/>
      <c r="P8" s="260"/>
      <c r="Q8" s="260"/>
      <c r="R8" s="260"/>
      <c r="S8" s="260"/>
      <c r="T8" s="260"/>
      <c r="U8" s="260"/>
      <c r="V8" s="260"/>
      <c r="W8" s="260"/>
      <c r="X8" s="260"/>
      <c r="Y8" s="260"/>
      <c r="Z8" s="260"/>
      <c r="AA8" s="2"/>
      <c r="AB8" s="2"/>
      <c r="AC8" s="2"/>
      <c r="AD8" s="2"/>
    </row>
    <row r="9" spans="1:30" ht="42" customHeight="1">
      <c r="A9" s="1"/>
      <c r="B9" s="100" t="str">
        <f>IF(LANGUE_FR_ENG=LangueFR,Match_Trad!A80,Match_Trad!B80)</f>
        <v>Demand deposits with other financial institutions</v>
      </c>
      <c r="C9" s="260" t="str">
        <f>IF(LANGUE_FR_ENG=LangueFR,Match_Trad!A84,Match_Trad!B84)</f>
        <v>Deposits with other regulated financial institutions that are available on demand and are not encumbered or subject to withdrawal restrictions (e.g., notice period or deposit held for operational reasons such as clearing, access to payment systems).</v>
      </c>
      <c r="D9" s="260"/>
      <c r="E9" s="260"/>
      <c r="F9" s="260"/>
      <c r="G9" s="260"/>
      <c r="H9" s="260"/>
      <c r="I9" s="260"/>
      <c r="J9" s="260"/>
      <c r="K9" s="260"/>
      <c r="L9" s="260"/>
      <c r="M9" s="260"/>
      <c r="N9" s="260"/>
      <c r="O9" s="260"/>
      <c r="P9" s="260"/>
      <c r="Q9" s="260"/>
      <c r="R9" s="260"/>
      <c r="S9" s="260"/>
      <c r="T9" s="260"/>
      <c r="U9" s="260"/>
      <c r="V9" s="260"/>
      <c r="W9" s="260"/>
      <c r="X9" s="260"/>
      <c r="Y9" s="260"/>
      <c r="Z9" s="260"/>
      <c r="AA9" s="2"/>
      <c r="AB9" s="2"/>
      <c r="AC9" s="2"/>
      <c r="AD9" s="2"/>
    </row>
    <row r="10" spans="1:30" ht="74.400000000000006" customHeight="1">
      <c r="A10" s="1"/>
      <c r="B10" s="100" t="str">
        <f>IF(LANGUE_FR_ENG=LangueFR,Match_Trad!A81,Match_Trad!B81)</f>
        <v>Eligible Securities</v>
      </c>
      <c r="C10" s="260" t="str">
        <f>IF(LANGUE_FR_ENG=LangueFR,Match_Trad!A85,Match_Trad!B85)</f>
        <v>Eligible Securities include marketable securities representing claims on or guaranteed by sovereigns, central banks, and public sector entities assigned a 0% risk-weight under the Basel II Standardised Approach for credit risk provided they are not an obligation of a financial institution or any of its affiliated entities. This would also include claims on all provincial and territorial governments and agents of the federal, provincial or territorial government whose debts are, by virtue of their enabling legislation, obligations of the parent government. Securities issued under the National Housing Act Mortgage Backed Securities (NHA MBS) program may be included as Eligible Securities. For greater clarity, Eligible Securities in the context of the Cash Flows Statement (CFS) metric correspond to Level 1 HQLA in the Liquidity Coverage Ratio (LCR).</v>
      </c>
      <c r="D10" s="260"/>
      <c r="E10" s="260"/>
      <c r="F10" s="260"/>
      <c r="G10" s="260"/>
      <c r="H10" s="260"/>
      <c r="I10" s="260"/>
      <c r="J10" s="260"/>
      <c r="K10" s="260"/>
      <c r="L10" s="260"/>
      <c r="M10" s="260"/>
      <c r="N10" s="260"/>
      <c r="O10" s="260"/>
      <c r="P10" s="260"/>
      <c r="Q10" s="260"/>
      <c r="R10" s="260"/>
      <c r="S10" s="260"/>
      <c r="T10" s="260"/>
      <c r="U10" s="260"/>
      <c r="V10" s="260"/>
      <c r="W10" s="260"/>
      <c r="X10" s="260"/>
      <c r="Y10" s="260"/>
      <c r="Z10" s="260"/>
      <c r="AA10" s="2"/>
      <c r="AB10" s="2"/>
      <c r="AC10" s="2"/>
      <c r="AD10" s="2"/>
    </row>
    <row r="11" spans="1:30" ht="30.6" customHeight="1">
      <c r="A11" s="1"/>
      <c r="B11" s="100" t="str">
        <f>IF(LANGUE_FR_ENG=LangueFR,Match_Trad!A82,Match_Trad!B82)</f>
        <v>Other securities - for reporting purpose only</v>
      </c>
      <c r="C11" s="260" t="str">
        <f>IF(LANGUE_FR_ENG=LangueFR,Match_Trad!A86,Match_Trad!B86)</f>
        <v xml:space="preserve">Report here other securities held for internal liquidity management purposes not included above. These are reported for monitoring purposes and are not counted in the stock of Unencumbered liquid assets. </v>
      </c>
      <c r="D11" s="260"/>
      <c r="E11" s="260"/>
      <c r="F11" s="260"/>
      <c r="G11" s="260"/>
      <c r="H11" s="260"/>
      <c r="I11" s="260"/>
      <c r="J11" s="260"/>
      <c r="K11" s="260"/>
      <c r="L11" s="260"/>
      <c r="M11" s="260"/>
      <c r="N11" s="260"/>
      <c r="O11" s="260"/>
      <c r="P11" s="260"/>
      <c r="Q11" s="260"/>
      <c r="R11" s="260"/>
      <c r="S11" s="260"/>
      <c r="T11" s="260"/>
      <c r="U11" s="260"/>
      <c r="V11" s="260"/>
      <c r="W11" s="260"/>
      <c r="X11" s="260"/>
      <c r="Y11" s="260"/>
      <c r="Z11" s="260"/>
      <c r="AA11" s="2"/>
      <c r="AB11" s="2"/>
      <c r="AC11" s="2"/>
      <c r="AD11" s="2"/>
    </row>
    <row r="12" spans="1:30">
      <c r="A12" s="1"/>
      <c r="B12" s="44"/>
      <c r="C12" s="44"/>
      <c r="D12" s="44"/>
      <c r="E12" s="44"/>
      <c r="F12" s="44"/>
      <c r="G12" s="44"/>
      <c r="H12" s="44"/>
      <c r="I12" s="44"/>
      <c r="J12" s="44"/>
      <c r="K12" s="44"/>
      <c r="L12" s="44"/>
      <c r="M12" s="44"/>
      <c r="N12" s="44"/>
      <c r="O12" s="44"/>
      <c r="P12" s="44"/>
      <c r="Q12" s="44"/>
      <c r="R12" s="44"/>
      <c r="S12" s="44"/>
      <c r="T12" s="44"/>
      <c r="U12" s="44"/>
      <c r="V12" s="44"/>
      <c r="W12" s="44"/>
      <c r="X12" s="44"/>
      <c r="Y12" s="44"/>
      <c r="Z12" s="44"/>
      <c r="AA12" s="2"/>
      <c r="AB12" s="2"/>
      <c r="AC12" s="2"/>
      <c r="AD12" s="2"/>
    </row>
    <row r="13" spans="1:30">
      <c r="A13" s="1"/>
      <c r="B13" s="272" t="str">
        <f>IF(LANGUE_FR_ENG=LangueFR,Match_Trad!A87,Match_Trad!B87)</f>
        <v>Cash inflows</v>
      </c>
      <c r="C13" s="272"/>
      <c r="D13" s="272"/>
      <c r="E13" s="272"/>
      <c r="F13" s="272"/>
      <c r="G13" s="272"/>
      <c r="H13" s="272"/>
      <c r="I13" s="272"/>
      <c r="J13" s="272"/>
      <c r="K13" s="272"/>
      <c r="L13" s="272"/>
      <c r="M13" s="272"/>
      <c r="N13" s="272"/>
      <c r="O13" s="272"/>
      <c r="P13" s="272"/>
      <c r="Q13" s="272"/>
      <c r="R13" s="272"/>
      <c r="S13" s="272"/>
      <c r="T13" s="272"/>
      <c r="U13" s="272"/>
      <c r="V13" s="272"/>
      <c r="W13" s="272"/>
      <c r="X13" s="272"/>
      <c r="Y13" s="272"/>
      <c r="Z13" s="272"/>
      <c r="AA13" s="2"/>
      <c r="AB13" s="2"/>
      <c r="AC13" s="2"/>
      <c r="AD13" s="2"/>
    </row>
    <row r="14" spans="1:30" ht="33.6" customHeight="1">
      <c r="A14" s="1"/>
      <c r="B14" s="100" t="str">
        <f>IF(LANGUE_FR_ENG=LangueFR,Match_Trad!A88,Match_Trad!B88)</f>
        <v>Fee income</v>
      </c>
      <c r="C14" s="260" t="str">
        <f>IF(LANGUE_FR_ENG=LangueFR,Match_Trad!A93,Match_Trad!B93)</f>
        <v>Report expected fee income to be collected in each period derived from the institution's operation (e.g. from assets under management/administration, custody servives, investment advices, etc.). Fees should only consider existing and commited business (i.e., not factor in prospective new business).</v>
      </c>
      <c r="D14" s="260"/>
      <c r="E14" s="260"/>
      <c r="F14" s="260"/>
      <c r="G14" s="260"/>
      <c r="H14" s="260"/>
      <c r="I14" s="260"/>
      <c r="J14" s="260"/>
      <c r="K14" s="260"/>
      <c r="L14" s="260"/>
      <c r="M14" s="260"/>
      <c r="N14" s="260"/>
      <c r="O14" s="260"/>
      <c r="P14" s="260"/>
      <c r="Q14" s="260"/>
      <c r="R14" s="260"/>
      <c r="S14" s="260"/>
      <c r="T14" s="260"/>
      <c r="U14" s="260"/>
      <c r="V14" s="260"/>
      <c r="W14" s="260"/>
      <c r="X14" s="260"/>
      <c r="Y14" s="260"/>
      <c r="Z14" s="260"/>
      <c r="AA14" s="2"/>
      <c r="AB14" s="2"/>
      <c r="AC14" s="2"/>
      <c r="AD14" s="2"/>
    </row>
    <row r="15" spans="1:30" ht="15" customHeight="1">
      <c r="A15" s="1"/>
      <c r="B15" s="100" t="str">
        <f>IF(LANGUE_FR_ENG=LangueFR,Match_Trad!A89,Match_Trad!B89)</f>
        <v xml:space="preserve">Interest on investments </v>
      </c>
      <c r="C15" s="269" t="str">
        <f>IF(LANGUE_FR_ENG=LangueFR,Match_Trad!A94,Match_Trad!B94)</f>
        <v>Report interest and dividend payments collected from performing investments, including from investments that do not qualify as unencumbered liquid assets, in each period.</v>
      </c>
      <c r="D15" s="270"/>
      <c r="E15" s="270"/>
      <c r="F15" s="270"/>
      <c r="G15" s="270"/>
      <c r="H15" s="270"/>
      <c r="I15" s="270"/>
      <c r="J15" s="270"/>
      <c r="K15" s="270"/>
      <c r="L15" s="270"/>
      <c r="M15" s="270"/>
      <c r="N15" s="270"/>
      <c r="O15" s="270"/>
      <c r="P15" s="270"/>
      <c r="Q15" s="270"/>
      <c r="R15" s="270"/>
      <c r="S15" s="270"/>
      <c r="T15" s="270"/>
      <c r="U15" s="270"/>
      <c r="V15" s="270"/>
      <c r="W15" s="270"/>
      <c r="X15" s="270"/>
      <c r="Y15" s="270"/>
      <c r="Z15" s="271"/>
      <c r="AA15" s="2"/>
      <c r="AB15" s="2"/>
      <c r="AC15" s="2"/>
      <c r="AD15" s="2"/>
    </row>
    <row r="16" spans="1:30" ht="15" customHeight="1">
      <c r="A16" s="1"/>
      <c r="B16" s="100" t="str">
        <f>IF(LANGUE_FR_ENG=LangueFR,Match_Trad!A90,Match_Trad!B90)</f>
        <v xml:space="preserve">Interest on loans </v>
      </c>
      <c r="C16" s="269" t="str">
        <f>IF(LANGUE_FR_ENG=LangueFR,Match_Trad!A95,Match_Trad!B95)</f>
        <v>Report interest payments (and periodic capital repayment for amortizing loans) collected from performing loans in each period.</v>
      </c>
      <c r="D16" s="270"/>
      <c r="E16" s="270"/>
      <c r="F16" s="270"/>
      <c r="G16" s="270"/>
      <c r="H16" s="270"/>
      <c r="I16" s="270"/>
      <c r="J16" s="270"/>
      <c r="K16" s="270"/>
      <c r="L16" s="270"/>
      <c r="M16" s="270"/>
      <c r="N16" s="270"/>
      <c r="O16" s="270"/>
      <c r="P16" s="270"/>
      <c r="Q16" s="270"/>
      <c r="R16" s="270"/>
      <c r="S16" s="270"/>
      <c r="T16" s="270"/>
      <c r="U16" s="270"/>
      <c r="V16" s="270"/>
      <c r="W16" s="270"/>
      <c r="X16" s="270"/>
      <c r="Y16" s="270"/>
      <c r="Z16" s="271"/>
      <c r="AA16" s="2"/>
      <c r="AB16" s="2"/>
      <c r="AC16" s="2"/>
      <c r="AD16" s="2"/>
    </row>
    <row r="17" spans="1:30" ht="46.2" customHeight="1">
      <c r="A17" s="1"/>
      <c r="B17" s="100" t="str">
        <f>IF(LANGUE_FR_ENG=LangueFR,Match_Trad!A91,Match_Trad!B91)</f>
        <v xml:space="preserve">Maturing loans </v>
      </c>
      <c r="C17" s="269" t="str">
        <f>IF(LANGUE_FR_ENG=LangueFR,Match_Trad!A96,Match_Trad!B96)</f>
        <v>Report the total of all terms loans maturing in the next 12 months in "Balance at t:0". Report maturing loans expected to be collected in each time period (i.e., loans that will not be rolled over).  Institutions should provide assumptions and other relevant information in the "Comments" column. Open or no maturity loans should not be reported nor should any inflow be recorded aside from contractually due minimum payments.</v>
      </c>
      <c r="D17" s="270"/>
      <c r="E17" s="270"/>
      <c r="F17" s="270"/>
      <c r="G17" s="270"/>
      <c r="H17" s="270"/>
      <c r="I17" s="270"/>
      <c r="J17" s="270"/>
      <c r="K17" s="270"/>
      <c r="L17" s="270"/>
      <c r="M17" s="270"/>
      <c r="N17" s="270"/>
      <c r="O17" s="270"/>
      <c r="P17" s="270"/>
      <c r="Q17" s="270"/>
      <c r="R17" s="270"/>
      <c r="S17" s="270"/>
      <c r="T17" s="270"/>
      <c r="U17" s="270"/>
      <c r="V17" s="270"/>
      <c r="W17" s="270"/>
      <c r="X17" s="270"/>
      <c r="Y17" s="270"/>
      <c r="Z17" s="271"/>
      <c r="AA17" s="2"/>
      <c r="AB17" s="2"/>
      <c r="AC17" s="2"/>
      <c r="AD17" s="2"/>
    </row>
    <row r="18" spans="1:30" ht="34.950000000000003" customHeight="1">
      <c r="A18" s="1"/>
      <c r="B18" s="100" t="str">
        <f>IF(LANGUE_FR_ENG=LangueFR,Match_Trad!A92,Match_Trad!B92)</f>
        <v>Other</v>
      </c>
      <c r="C18" s="269" t="str">
        <f>IF(LANGUE_FR_ENG=LangueFR,Match_Trad!A97,Match_Trad!B97)</f>
        <v>Include other operational cash inflow contractually due in each period. Provide an explanation in the "Comments" column. Extraordinary items and non-recuring items should be discussed with the institution's lead supervisor prior to including them in the template.</v>
      </c>
      <c r="D18" s="270"/>
      <c r="E18" s="270"/>
      <c r="F18" s="270"/>
      <c r="G18" s="270"/>
      <c r="H18" s="270"/>
      <c r="I18" s="270"/>
      <c r="J18" s="270"/>
      <c r="K18" s="270"/>
      <c r="L18" s="270"/>
      <c r="M18" s="270"/>
      <c r="N18" s="270"/>
      <c r="O18" s="270"/>
      <c r="P18" s="270"/>
      <c r="Q18" s="270"/>
      <c r="R18" s="270"/>
      <c r="S18" s="270"/>
      <c r="T18" s="270"/>
      <c r="U18" s="270"/>
      <c r="V18" s="270"/>
      <c r="W18" s="270"/>
      <c r="X18" s="270"/>
      <c r="Y18" s="270"/>
      <c r="Z18" s="271"/>
      <c r="AA18" s="2"/>
      <c r="AB18" s="2"/>
      <c r="AC18" s="2"/>
      <c r="AD18" s="2"/>
    </row>
    <row r="19" spans="1:30">
      <c r="A19" s="1"/>
      <c r="B19" s="43"/>
      <c r="C19" s="43"/>
      <c r="D19" s="43"/>
      <c r="E19" s="43"/>
      <c r="F19" s="43"/>
      <c r="G19" s="43"/>
      <c r="H19" s="43"/>
      <c r="I19" s="43"/>
      <c r="J19" s="43"/>
      <c r="K19" s="43"/>
      <c r="L19" s="43"/>
      <c r="M19" s="43"/>
      <c r="N19" s="43"/>
      <c r="O19" s="43"/>
      <c r="P19" s="43"/>
      <c r="Q19" s="43"/>
      <c r="R19" s="43"/>
      <c r="S19" s="43"/>
      <c r="T19" s="43"/>
      <c r="U19" s="43"/>
      <c r="V19" s="43"/>
      <c r="W19" s="43"/>
      <c r="X19" s="43"/>
      <c r="Y19" s="43"/>
      <c r="Z19" s="43"/>
      <c r="AA19" s="2"/>
      <c r="AB19" s="2"/>
      <c r="AC19" s="2"/>
      <c r="AD19" s="2"/>
    </row>
    <row r="20" spans="1:30">
      <c r="A20" s="1"/>
      <c r="B20" s="268" t="str">
        <f>IF(LANGUE_FR_ENG=LangueFR,Match_Trad!A98,Match_Trad!B98)</f>
        <v>Cash outflow</v>
      </c>
      <c r="C20" s="268"/>
      <c r="D20" s="268"/>
      <c r="E20" s="268"/>
      <c r="F20" s="268"/>
      <c r="G20" s="268"/>
      <c r="H20" s="268"/>
      <c r="I20" s="268"/>
      <c r="J20" s="268"/>
      <c r="K20" s="268"/>
      <c r="L20" s="268"/>
      <c r="M20" s="268"/>
      <c r="N20" s="268"/>
      <c r="O20" s="268"/>
      <c r="P20" s="268"/>
      <c r="Q20" s="268"/>
      <c r="R20" s="268"/>
      <c r="S20" s="268"/>
      <c r="T20" s="268"/>
      <c r="U20" s="268"/>
      <c r="V20" s="268"/>
      <c r="W20" s="268"/>
      <c r="X20" s="268"/>
      <c r="Y20" s="268"/>
      <c r="Z20" s="268"/>
      <c r="AA20" s="2"/>
      <c r="AB20" s="2"/>
      <c r="AC20" s="2"/>
      <c r="AD20" s="2"/>
    </row>
    <row r="21" spans="1:30">
      <c r="A21" s="1"/>
      <c r="B21" s="100" t="str">
        <f>IF(LANGUE_FR_ENG=LangueFR,Match_Trad!A99,Match_Trad!B99)</f>
        <v>Operating expenses</v>
      </c>
      <c r="C21" s="260" t="str">
        <f>IF(LANGUE_FR_ENG=LangueFR,Match_Trad!A111,Match_Trad!B111)</f>
        <v xml:space="preserve">Include operational expenses other than payroll related (e.g. rent, marketing, etc.). Provide a high level breakdown of the items included in the "Comments" column. </v>
      </c>
      <c r="D21" s="260"/>
      <c r="E21" s="260"/>
      <c r="F21" s="260"/>
      <c r="G21" s="260"/>
      <c r="H21" s="260"/>
      <c r="I21" s="260"/>
      <c r="J21" s="260"/>
      <c r="K21" s="260"/>
      <c r="L21" s="260"/>
      <c r="M21" s="260"/>
      <c r="N21" s="260"/>
      <c r="O21" s="260"/>
      <c r="P21" s="260"/>
      <c r="Q21" s="260"/>
      <c r="R21" s="260"/>
      <c r="S21" s="260"/>
      <c r="T21" s="260"/>
      <c r="U21" s="260"/>
      <c r="V21" s="260"/>
      <c r="W21" s="260"/>
      <c r="X21" s="260"/>
      <c r="Y21" s="260"/>
      <c r="Z21" s="260"/>
      <c r="AA21" s="2"/>
      <c r="AB21" s="2"/>
      <c r="AC21" s="2"/>
      <c r="AD21" s="2"/>
    </row>
    <row r="22" spans="1:30">
      <c r="A22" s="1"/>
      <c r="B22" s="100" t="str">
        <f>IF(LANGUE_FR_ENG=LangueFR,Match_Trad!A100,Match_Trad!B100)</f>
        <v>Payroll</v>
      </c>
      <c r="C22" s="269" t="str">
        <f>IF(LANGUE_FR_ENG=LangueFR,Match_Trad!A112,Match_Trad!B112)</f>
        <v>Report planned payroll expenses in each period. Bonus and performance incentives should be included in the period where they will be paid.</v>
      </c>
      <c r="D22" s="270"/>
      <c r="E22" s="270"/>
      <c r="F22" s="270"/>
      <c r="G22" s="270"/>
      <c r="H22" s="270"/>
      <c r="I22" s="270"/>
      <c r="J22" s="270"/>
      <c r="K22" s="270"/>
      <c r="L22" s="270"/>
      <c r="M22" s="270"/>
      <c r="N22" s="270"/>
      <c r="O22" s="270"/>
      <c r="P22" s="270"/>
      <c r="Q22" s="270"/>
      <c r="R22" s="270"/>
      <c r="S22" s="270"/>
      <c r="T22" s="270"/>
      <c r="U22" s="270"/>
      <c r="V22" s="270"/>
      <c r="W22" s="270"/>
      <c r="X22" s="270"/>
      <c r="Y22" s="270"/>
      <c r="Z22" s="271"/>
      <c r="AA22" s="2"/>
      <c r="AB22" s="2"/>
      <c r="AC22" s="2"/>
      <c r="AD22" s="2"/>
    </row>
    <row r="23" spans="1:30" ht="145.94999999999999" customHeight="1">
      <c r="A23" s="1"/>
      <c r="B23" s="100" t="str">
        <f>IF(LANGUE_FR_ENG=LangueFR,Match_Trad!A101,Match_Trad!B101)</f>
        <v>Maturing term deposits - retail customers (natural person and small  business customers), insured</v>
      </c>
      <c r="C23" s="269" t="str">
        <f>IF(LANGUE_FR_ENG=LangueFR,Match_Trad!A113,Match_Trad!B113)</f>
        <v>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For example, a $100 insured retail term deposit with an initial and day-of-computation maturity of two months would mean institutions must record $100 in the row "Maturing term deposits - retail customers, insured" (cell I23) at month 2. The periodic outflow is a calculated cell based on the prescribed outflow rate. Then, in month 4, institutions should input $95 ($100 minus the periodic outflow) in the row "Maturing term deposits - retail customers, insured" (cell K23) and so on for months 6, 8, 10, and 12. 
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This category is limited to deposit that are covered by an deposit insurance scheme (e.g. CDIC). 
Retail customers include retail deposits by a natural person and small business customers (SBC) deposits.</v>
      </c>
      <c r="D23" s="270"/>
      <c r="E23" s="270"/>
      <c r="F23" s="270"/>
      <c r="G23" s="270"/>
      <c r="H23" s="270"/>
      <c r="I23" s="270"/>
      <c r="J23" s="270"/>
      <c r="K23" s="270"/>
      <c r="L23" s="270"/>
      <c r="M23" s="270"/>
      <c r="N23" s="270"/>
      <c r="O23" s="270"/>
      <c r="P23" s="270"/>
      <c r="Q23" s="270"/>
      <c r="R23" s="270"/>
      <c r="S23" s="270"/>
      <c r="T23" s="270"/>
      <c r="U23" s="270"/>
      <c r="V23" s="270"/>
      <c r="W23" s="270"/>
      <c r="X23" s="270"/>
      <c r="Y23" s="270"/>
      <c r="Z23" s="271"/>
      <c r="AA23" s="2"/>
      <c r="AB23" s="2"/>
      <c r="AC23" s="2"/>
      <c r="AD23" s="2"/>
    </row>
    <row r="24" spans="1:30" ht="97.2" customHeight="1">
      <c r="A24" s="1"/>
      <c r="B24" s="100" t="str">
        <f>IF(LANGUE_FR_ENG=LangueFR,Match_Trad!A102,Match_Trad!B102)</f>
        <v>Maturing term deposits - retail customers (natural person and small  business customers), uninsured</v>
      </c>
      <c r="C24" s="269" t="str">
        <f>IF(LANGUE_FR_ENG=LangueFR,Match_Trad!A114,Match_Trad!B114)</f>
        <v>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(see example provided above for "Maturing term deposits - retail customers, insured"). 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The periodic outflow is a calculated cell.  
Retail customers include retail deposits by a natural person and SBC deposits.</v>
      </c>
      <c r="D24" s="270"/>
      <c r="E24" s="270"/>
      <c r="F24" s="270"/>
      <c r="G24" s="270"/>
      <c r="H24" s="270"/>
      <c r="I24" s="270"/>
      <c r="J24" s="270"/>
      <c r="K24" s="270"/>
      <c r="L24" s="270"/>
      <c r="M24" s="270"/>
      <c r="N24" s="270"/>
      <c r="O24" s="270"/>
      <c r="P24" s="270"/>
      <c r="Q24" s="270"/>
      <c r="R24" s="270"/>
      <c r="S24" s="270"/>
      <c r="T24" s="270"/>
      <c r="U24" s="270"/>
      <c r="V24" s="270"/>
      <c r="W24" s="270"/>
      <c r="X24" s="270"/>
      <c r="Y24" s="270"/>
      <c r="Z24" s="271"/>
      <c r="AA24" s="2"/>
      <c r="AB24" s="2"/>
      <c r="AC24" s="2"/>
      <c r="AD24" s="2"/>
    </row>
    <row r="25" spans="1:30" ht="79.2" customHeight="1">
      <c r="A25" s="1"/>
      <c r="B25" s="100" t="str">
        <f>IF(LANGUE_FR_ENG=LangueFR,Match_Trad!A103,Match_Trad!B103)</f>
        <v>Maturing term deposit - brokered</v>
      </c>
      <c r="C25" s="269" t="str">
        <f>IF(LANGUE_FR_ENG=LangueFR,Match_Trad!A115,Match_Trad!B115)</f>
        <v>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(see example provided above for "Maturing term deposits - retail customers, insured"). Brokered deposits are deposits that are sourced through a third-party, i.e. where the underlying customer does not directly place the deposit with the institution. Both insured and uninsured deposits are included. The periodic outflow is a calculated cell.
Retail customers include retail deposits by a natural person and SBC deposits.</v>
      </c>
      <c r="D25" s="270"/>
      <c r="E25" s="270"/>
      <c r="F25" s="270"/>
      <c r="G25" s="270"/>
      <c r="H25" s="270"/>
      <c r="I25" s="270"/>
      <c r="J25" s="270"/>
      <c r="K25" s="270"/>
      <c r="L25" s="270"/>
      <c r="M25" s="270"/>
      <c r="N25" s="270"/>
      <c r="O25" s="270"/>
      <c r="P25" s="270"/>
      <c r="Q25" s="270"/>
      <c r="R25" s="270"/>
      <c r="S25" s="270"/>
      <c r="T25" s="270"/>
      <c r="U25" s="270"/>
      <c r="V25" s="270"/>
      <c r="W25" s="270"/>
      <c r="X25" s="270"/>
      <c r="Y25" s="270"/>
      <c r="Z25" s="271"/>
      <c r="AA25" s="2"/>
      <c r="AB25" s="2"/>
      <c r="AC25" s="2"/>
      <c r="AD25" s="2"/>
    </row>
    <row r="26" spans="1:30" ht="79.95" customHeight="1">
      <c r="A26" s="1"/>
      <c r="B26" s="100" t="str">
        <f>IF(LANGUE_FR_ENG=LangueFR,Match_Trad!A104,Match_Trad!B104)</f>
        <v>Maturing term deposit - all other</v>
      </c>
      <c r="C26" s="269" t="str">
        <f>IF(LANGUE_FR_ENG=LangueFR,Match_Trad!A116,Match_Trad!B116)</f>
        <v>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(see example provided above for "Maturing term deposits - retail customers, insured"). This category includes all term deposits not included in the category above. The periodic outflow is a calculated cell. 
Retail customers include retail deposits by a natural person and SBC deposits.</v>
      </c>
      <c r="D26" s="270"/>
      <c r="E26" s="270"/>
      <c r="F26" s="270"/>
      <c r="G26" s="270"/>
      <c r="H26" s="270"/>
      <c r="I26" s="270"/>
      <c r="J26" s="270"/>
      <c r="K26" s="270"/>
      <c r="L26" s="270"/>
      <c r="M26" s="270"/>
      <c r="N26" s="270"/>
      <c r="O26" s="270"/>
      <c r="P26" s="270"/>
      <c r="Q26" s="270"/>
      <c r="R26" s="270"/>
      <c r="S26" s="270"/>
      <c r="T26" s="270"/>
      <c r="U26" s="270"/>
      <c r="V26" s="270"/>
      <c r="W26" s="270"/>
      <c r="X26" s="270"/>
      <c r="Y26" s="270"/>
      <c r="Z26" s="271"/>
      <c r="AA26" s="2"/>
      <c r="AB26" s="2"/>
      <c r="AC26" s="2"/>
      <c r="AD26" s="2"/>
    </row>
    <row r="27" spans="1:30" ht="79.2" customHeight="1">
      <c r="A27" s="1"/>
      <c r="B27" s="100" t="str">
        <f>IF(LANGUE_FR_ENG=LangueFR,Match_Trad!A105,Match_Trad!B105)</f>
        <v>Demand deposits - retail customers (natural person and small  business customers), insured</v>
      </c>
      <c r="C27" s="269" t="str">
        <f>IF(LANGUE_FR_ENG=LangueFR,Match_Trad!A117,Match_Trad!B117)</f>
        <v>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This category is limited to deposit that are covered by a deposit insurance scheme (e.g. CDIC). Only the outstanding balance at time of reporting must be populated, the periodic outflows are automatically calculated based on the prescribed run-off rates. Retail customers include retail deposits by a person and SBC deposits. Retail customers include retail deposits by a natural person and SBC deposits.</v>
      </c>
      <c r="D27" s="270"/>
      <c r="E27" s="270"/>
      <c r="F27" s="270"/>
      <c r="G27" s="270"/>
      <c r="H27" s="270"/>
      <c r="I27" s="270"/>
      <c r="J27" s="270"/>
      <c r="K27" s="270"/>
      <c r="L27" s="270"/>
      <c r="M27" s="270"/>
      <c r="N27" s="270"/>
      <c r="O27" s="270"/>
      <c r="P27" s="270"/>
      <c r="Q27" s="270"/>
      <c r="R27" s="270"/>
      <c r="S27" s="270"/>
      <c r="T27" s="270"/>
      <c r="U27" s="270"/>
      <c r="V27" s="270"/>
      <c r="W27" s="270"/>
      <c r="X27" s="270"/>
      <c r="Y27" s="270"/>
      <c r="Z27" s="271"/>
      <c r="AA27" s="2"/>
      <c r="AB27" s="2"/>
      <c r="AC27" s="2"/>
      <c r="AD27" s="2"/>
    </row>
    <row r="28" spans="1:30" ht="70.2" customHeight="1">
      <c r="A28" s="1"/>
      <c r="B28" s="100" t="str">
        <f>IF(LANGUE_FR_ENG=LangueFR,Match_Trad!A106,Match_Trad!B106)</f>
        <v>Demand deposits - retail customers (natural person and small  business customers), uninsured</v>
      </c>
      <c r="C28" s="269" t="str">
        <f>IF(LANGUE_FR_ENG=LangueFR,Match_Trad!A118,Match_Trad!B118)</f>
        <v>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Only the outstanding balance at time of reporting must be populated, the periodic outflows are automatically calculated based on the prescribed run-off rates. This category includes deposits that are not covered by a deposit insurance scheme (e.g. amount in excess of coverage limit, product type not covered). 
Retail customers include retail deposits by a natural person and SBC deposits.</v>
      </c>
      <c r="D28" s="270"/>
      <c r="E28" s="270"/>
      <c r="F28" s="270"/>
      <c r="G28" s="270"/>
      <c r="H28" s="270"/>
      <c r="I28" s="270"/>
      <c r="J28" s="270"/>
      <c r="K28" s="270"/>
      <c r="L28" s="270"/>
      <c r="M28" s="270"/>
      <c r="N28" s="270"/>
      <c r="O28" s="270"/>
      <c r="P28" s="270"/>
      <c r="Q28" s="270"/>
      <c r="R28" s="270"/>
      <c r="S28" s="270"/>
      <c r="T28" s="270"/>
      <c r="U28" s="270"/>
      <c r="V28" s="270"/>
      <c r="W28" s="270"/>
      <c r="X28" s="270"/>
      <c r="Y28" s="270"/>
      <c r="Z28" s="271"/>
      <c r="AA28" s="2"/>
      <c r="AB28" s="2"/>
      <c r="AC28" s="2"/>
      <c r="AD28" s="2"/>
    </row>
    <row r="29" spans="1:30" ht="33" customHeight="1">
      <c r="A29" s="1"/>
      <c r="B29" s="100" t="str">
        <f>IF(LANGUE_FR_ENG=LangueFR,Match_Trad!A107,Match_Trad!B107)</f>
        <v>Demand deposits - brokered</v>
      </c>
      <c r="C29" s="269" t="str">
        <f>IF(LANGUE_FR_ENG=LangueFR,Match_Trad!A119,Match_Trad!B119)</f>
        <v>Brokered deposits are deposits that are sourced through a third-party, i.e. where the underlying customer does not directly place the deposit with the institution. Both insured and uninsured deposits are included. Only the outstanding balance at time of reporting must be populated, the periodic outflows are automatically calculated based on the prescribed run-off rates.</v>
      </c>
      <c r="D29" s="270"/>
      <c r="E29" s="270"/>
      <c r="F29" s="270"/>
      <c r="G29" s="270"/>
      <c r="H29" s="270"/>
      <c r="I29" s="270"/>
      <c r="J29" s="270"/>
      <c r="K29" s="270"/>
      <c r="L29" s="270"/>
      <c r="M29" s="270"/>
      <c r="N29" s="270"/>
      <c r="O29" s="270"/>
      <c r="P29" s="270"/>
      <c r="Q29" s="270"/>
      <c r="R29" s="270"/>
      <c r="S29" s="270"/>
      <c r="T29" s="270"/>
      <c r="U29" s="270"/>
      <c r="V29" s="270"/>
      <c r="W29" s="270"/>
      <c r="X29" s="270"/>
      <c r="Y29" s="270"/>
      <c r="Z29" s="271"/>
      <c r="AA29" s="2"/>
      <c r="AB29" s="2"/>
      <c r="AC29" s="2"/>
      <c r="AD29" s="2"/>
    </row>
    <row r="30" spans="1:30" ht="28.95" customHeight="1">
      <c r="A30" s="1"/>
      <c r="B30" s="100" t="str">
        <f>IF(LANGUE_FR_ENG=LangueFR,Match_Trad!A108,Match_Trad!B108)</f>
        <v>Demand deposits - all other</v>
      </c>
      <c r="C30" s="269" t="str">
        <f>IF(LANGUE_FR_ENG=LangueFR,Match_Trad!A120,Match_Trad!B120)</f>
        <v>This category includes all demand deposits not included in the category above. Only the outstanding balance at time of reporting must be populated, the periodic outflows are automatically calculated based on the prescribed run-off rates.</v>
      </c>
      <c r="D30" s="270"/>
      <c r="E30" s="270"/>
      <c r="F30" s="270"/>
      <c r="G30" s="270"/>
      <c r="H30" s="270"/>
      <c r="I30" s="270"/>
      <c r="J30" s="270"/>
      <c r="K30" s="270"/>
      <c r="L30" s="270"/>
      <c r="M30" s="270"/>
      <c r="N30" s="270"/>
      <c r="O30" s="270"/>
      <c r="P30" s="270"/>
      <c r="Q30" s="270"/>
      <c r="R30" s="270"/>
      <c r="S30" s="270"/>
      <c r="T30" s="270"/>
      <c r="U30" s="270"/>
      <c r="V30" s="270"/>
      <c r="W30" s="270"/>
      <c r="X30" s="270"/>
      <c r="Y30" s="270"/>
      <c r="Z30" s="271"/>
      <c r="AA30" s="2"/>
      <c r="AB30" s="2"/>
      <c r="AC30" s="2"/>
      <c r="AD30" s="2"/>
    </row>
    <row r="31" spans="1:30">
      <c r="A31" s="1"/>
      <c r="B31" s="100" t="str">
        <f>IF(LANGUE_FR_ENG=LangueFR,Match_Trad!A109,Match_Trad!B109)</f>
        <v>Interest payable</v>
      </c>
      <c r="C31" s="269" t="str">
        <f>IF(LANGUE_FR_ENG=LangueFR,Match_Trad!A121,Match_Trad!B121)</f>
        <v>Report interest payments from deposits, borrowing, and other funding sources in each period.</v>
      </c>
      <c r="D31" s="270"/>
      <c r="E31" s="270"/>
      <c r="F31" s="270"/>
      <c r="G31" s="270"/>
      <c r="H31" s="270"/>
      <c r="I31" s="270"/>
      <c r="J31" s="270"/>
      <c r="K31" s="270"/>
      <c r="L31" s="270"/>
      <c r="M31" s="270"/>
      <c r="N31" s="270"/>
      <c r="O31" s="270"/>
      <c r="P31" s="270"/>
      <c r="Q31" s="270"/>
      <c r="R31" s="270"/>
      <c r="S31" s="270"/>
      <c r="T31" s="270"/>
      <c r="U31" s="270"/>
      <c r="V31" s="270"/>
      <c r="W31" s="270"/>
      <c r="X31" s="270"/>
      <c r="Y31" s="270"/>
      <c r="Z31" s="271"/>
      <c r="AA31" s="2"/>
      <c r="AB31" s="2"/>
      <c r="AC31" s="2"/>
      <c r="AD31" s="2"/>
    </row>
    <row r="32" spans="1:30" ht="35.4" customHeight="1">
      <c r="A32" s="1"/>
      <c r="B32" s="100" t="str">
        <f>IF(LANGUE_FR_ENG=LangueFR,Match_Trad!A110,Match_Trad!B110)</f>
        <v>Other</v>
      </c>
      <c r="C32" s="269" t="str">
        <f>IF(LANGUE_FR_ENG=LangueFR,Match_Trad!A122,Match_Trad!B122)</f>
        <v>Include other cash outflows contractually due in each period. Provide an explanation in the "Comments" column. Extraordinary items and non-recuring items should be discussed with the institution's lead supervisor prior to including them in the template.</v>
      </c>
      <c r="D32" s="270"/>
      <c r="E32" s="270"/>
      <c r="F32" s="270"/>
      <c r="G32" s="270"/>
      <c r="H32" s="270"/>
      <c r="I32" s="270"/>
      <c r="J32" s="270"/>
      <c r="K32" s="270"/>
      <c r="L32" s="270"/>
      <c r="M32" s="270"/>
      <c r="N32" s="270"/>
      <c r="O32" s="270"/>
      <c r="P32" s="270"/>
      <c r="Q32" s="270"/>
      <c r="R32" s="270"/>
      <c r="S32" s="270"/>
      <c r="T32" s="270"/>
      <c r="U32" s="270"/>
      <c r="V32" s="270"/>
      <c r="W32" s="270"/>
      <c r="X32" s="270"/>
      <c r="Y32" s="270"/>
      <c r="Z32" s="271"/>
      <c r="AA32" s="2"/>
      <c r="AB32" s="2"/>
      <c r="AC32" s="2"/>
      <c r="AD32" s="2"/>
    </row>
    <row r="33" spans="1:30">
      <c r="A33" s="1"/>
      <c r="B33" s="45"/>
      <c r="C33" s="45"/>
      <c r="D33" s="45"/>
      <c r="E33" s="45"/>
      <c r="F33" s="45"/>
      <c r="G33" s="45"/>
      <c r="H33" s="45"/>
      <c r="I33" s="45"/>
      <c r="J33" s="45"/>
      <c r="K33" s="45"/>
      <c r="L33" s="45"/>
      <c r="M33" s="45"/>
      <c r="N33" s="45"/>
      <c r="O33" s="45"/>
      <c r="P33" s="45"/>
      <c r="Q33" s="45"/>
      <c r="R33" s="45"/>
      <c r="S33" s="45"/>
      <c r="T33" s="45"/>
      <c r="U33" s="45"/>
      <c r="V33" s="45"/>
      <c r="W33" s="45"/>
      <c r="X33" s="45"/>
      <c r="Y33" s="45"/>
      <c r="Z33" s="45"/>
      <c r="AA33" s="2"/>
      <c r="AB33" s="2"/>
      <c r="AC33" s="2"/>
      <c r="AD33" s="2"/>
    </row>
    <row r="34" spans="1:30">
      <c r="A34" s="1"/>
      <c r="B34" s="273" t="str">
        <f>IF(LANGUE_FR_ENG=LangueFR,Match_Trad!A123,Match_Trad!B123)</f>
        <v>Net cash flow and cumulative cash flow</v>
      </c>
      <c r="C34" s="273"/>
      <c r="D34" s="273"/>
      <c r="E34" s="273"/>
      <c r="F34" s="273"/>
      <c r="G34" s="273"/>
      <c r="H34" s="273"/>
      <c r="I34" s="273"/>
      <c r="J34" s="273"/>
      <c r="K34" s="273"/>
      <c r="L34" s="273"/>
      <c r="M34" s="273"/>
      <c r="N34" s="273"/>
      <c r="O34" s="273"/>
      <c r="P34" s="273"/>
      <c r="Q34" s="273"/>
      <c r="R34" s="273"/>
      <c r="S34" s="273"/>
      <c r="T34" s="273"/>
      <c r="U34" s="273"/>
      <c r="V34" s="273"/>
      <c r="W34" s="273"/>
      <c r="X34" s="273"/>
      <c r="Y34" s="273"/>
      <c r="Z34" s="273"/>
      <c r="AA34" s="2"/>
      <c r="AB34" s="2"/>
      <c r="AC34" s="2"/>
      <c r="AD34" s="2"/>
    </row>
    <row r="35" spans="1:30">
      <c r="A35" s="1"/>
      <c r="B35" s="100" t="str">
        <f>IF(LANGUE_FR_ENG=LangueFR,Match_Trad!A124,Match_Trad!B124)</f>
        <v>Net cash flows</v>
      </c>
      <c r="C35" s="260" t="str">
        <f>IF(LANGUE_FR_ENG=LangueFR,Match_Trad!A126,Match_Trad!B126)</f>
        <v xml:space="preserve">Net cash flows equals the period's inflows minus outflows. This is an automated computation, not an input cell. </v>
      </c>
      <c r="D35" s="260"/>
      <c r="E35" s="260"/>
      <c r="F35" s="260"/>
      <c r="G35" s="260"/>
      <c r="H35" s="260"/>
      <c r="I35" s="260"/>
      <c r="J35" s="260"/>
      <c r="K35" s="260"/>
      <c r="L35" s="260"/>
      <c r="M35" s="260"/>
      <c r="N35" s="260"/>
      <c r="O35" s="260"/>
      <c r="P35" s="260"/>
      <c r="Q35" s="260"/>
      <c r="R35" s="260"/>
      <c r="S35" s="260"/>
      <c r="T35" s="260"/>
      <c r="U35" s="260"/>
      <c r="V35" s="260"/>
      <c r="W35" s="260"/>
      <c r="X35" s="260"/>
      <c r="Y35" s="260"/>
      <c r="Z35" s="260"/>
      <c r="AA35" s="2"/>
      <c r="AB35" s="2"/>
      <c r="AC35" s="2"/>
      <c r="AD35" s="2"/>
    </row>
    <row r="36" spans="1:30" ht="37.950000000000003" customHeight="1">
      <c r="A36" s="1"/>
      <c r="B36" s="100" t="str">
        <f>IF(LANGUE_FR_ENG=LangueFR,Match_Trad!A125,Match_Trad!B125)</f>
        <v>Liquid assets and net cash flows</v>
      </c>
      <c r="C36" s="269" t="str">
        <f>IF(LANGUE_FR_ENG=LangueFR,Match_Trad!A127,Match_Trad!B127)</f>
        <v xml:space="preserve">Liquid assets and net cash flows equals the beginning of period liquid assets adjusted for the period's s minus outflows. This is an automated computation, not an input cell. </v>
      </c>
      <c r="D36" s="270"/>
      <c r="E36" s="270"/>
      <c r="F36" s="270"/>
      <c r="G36" s="270"/>
      <c r="H36" s="270"/>
      <c r="I36" s="270"/>
      <c r="J36" s="270"/>
      <c r="K36" s="270"/>
      <c r="L36" s="270"/>
      <c r="M36" s="270"/>
      <c r="N36" s="270"/>
      <c r="O36" s="270"/>
      <c r="P36" s="270"/>
      <c r="Q36" s="270"/>
      <c r="R36" s="270"/>
      <c r="S36" s="270"/>
      <c r="T36" s="270"/>
      <c r="U36" s="270"/>
      <c r="V36" s="270"/>
      <c r="W36" s="270"/>
      <c r="X36" s="270"/>
      <c r="Y36" s="270"/>
      <c r="Z36" s="271"/>
      <c r="AA36" s="2"/>
      <c r="AB36" s="2"/>
      <c r="AC36" s="2"/>
      <c r="AD36" s="2"/>
    </row>
    <row r="37" spans="1:30">
      <c r="A37" s="1"/>
      <c r="B37" s="46"/>
      <c r="C37" s="46"/>
      <c r="D37" s="46"/>
      <c r="E37" s="46"/>
      <c r="F37" s="46"/>
      <c r="G37" s="46"/>
      <c r="H37" s="46"/>
      <c r="I37" s="46"/>
      <c r="J37" s="46"/>
      <c r="K37" s="46"/>
      <c r="L37" s="46"/>
      <c r="M37" s="46"/>
      <c r="N37" s="46"/>
      <c r="O37" s="46"/>
      <c r="P37" s="46"/>
      <c r="Q37" s="46"/>
      <c r="R37" s="46"/>
      <c r="S37" s="46"/>
      <c r="T37" s="46"/>
      <c r="U37" s="46"/>
      <c r="V37" s="46"/>
      <c r="W37" s="46"/>
      <c r="X37" s="46"/>
      <c r="Y37" s="46"/>
      <c r="Z37" s="46"/>
      <c r="AA37" s="2"/>
      <c r="AB37" s="2"/>
      <c r="AC37" s="2"/>
      <c r="AD37" s="2"/>
    </row>
    <row r="38" spans="1:30">
      <c r="A38" s="1"/>
      <c r="B38" s="46"/>
      <c r="C38" s="46"/>
      <c r="D38" s="46"/>
      <c r="E38" s="46"/>
      <c r="F38" s="46"/>
      <c r="G38" s="46"/>
      <c r="H38" s="46"/>
      <c r="I38" s="46"/>
      <c r="J38" s="46"/>
      <c r="K38" s="46"/>
      <c r="L38" s="46"/>
      <c r="M38" s="46"/>
      <c r="N38" s="46"/>
      <c r="O38" s="46"/>
      <c r="P38" s="46"/>
      <c r="Q38" s="46"/>
      <c r="R38" s="46"/>
      <c r="S38" s="46"/>
      <c r="T38" s="46"/>
      <c r="U38" s="46"/>
      <c r="V38" s="46"/>
      <c r="W38" s="46"/>
      <c r="X38" s="46"/>
      <c r="Y38" s="46"/>
      <c r="Z38" s="46"/>
      <c r="AA38" s="2"/>
      <c r="AB38" s="2"/>
      <c r="AC38" s="2"/>
      <c r="AD38" s="2"/>
    </row>
    <row r="39" spans="1:30">
      <c r="A39" s="1"/>
      <c r="B39" s="46"/>
      <c r="C39" s="46"/>
      <c r="D39" s="46"/>
      <c r="E39" s="46"/>
      <c r="F39" s="46"/>
      <c r="G39" s="46"/>
      <c r="H39" s="46"/>
      <c r="I39" s="46"/>
      <c r="J39" s="46"/>
      <c r="K39" s="46"/>
      <c r="L39" s="46"/>
      <c r="M39" s="46"/>
      <c r="N39" s="46"/>
      <c r="O39" s="46"/>
      <c r="P39" s="46"/>
      <c r="Q39" s="46"/>
      <c r="R39" s="46"/>
      <c r="S39" s="46"/>
      <c r="T39" s="46"/>
      <c r="U39" s="46"/>
      <c r="V39" s="46"/>
      <c r="W39" s="46"/>
      <c r="X39" s="46"/>
      <c r="Y39" s="46"/>
      <c r="Z39" s="46"/>
      <c r="AA39" s="2"/>
      <c r="AB39" s="2"/>
      <c r="AC39" s="2"/>
      <c r="AD39" s="2"/>
    </row>
    <row r="40" spans="1:30">
      <c r="A40" s="1"/>
      <c r="B40" s="46"/>
      <c r="C40" s="46"/>
      <c r="D40" s="46"/>
      <c r="E40" s="46"/>
      <c r="F40" s="46"/>
      <c r="G40" s="46"/>
      <c r="H40" s="46"/>
      <c r="I40" s="46"/>
      <c r="J40" s="46"/>
      <c r="K40" s="46"/>
      <c r="L40" s="46"/>
      <c r="M40" s="46"/>
      <c r="N40" s="46"/>
      <c r="O40" s="46"/>
      <c r="P40" s="46"/>
      <c r="Q40" s="46"/>
      <c r="R40" s="46"/>
      <c r="S40" s="46"/>
      <c r="T40" s="46"/>
      <c r="U40" s="46"/>
      <c r="V40" s="46"/>
      <c r="W40" s="46"/>
      <c r="X40" s="46"/>
      <c r="Y40" s="46"/>
      <c r="Z40" s="46"/>
      <c r="AA40" s="2"/>
      <c r="AB40" s="2"/>
      <c r="AC40" s="2"/>
      <c r="AD40" s="2"/>
    </row>
    <row r="41" spans="1:30">
      <c r="A41" s="1"/>
      <c r="B41" s="46"/>
      <c r="C41" s="46"/>
      <c r="D41" s="46"/>
      <c r="E41" s="46"/>
      <c r="F41" s="46"/>
      <c r="G41" s="46"/>
      <c r="H41" s="46"/>
      <c r="I41" s="46"/>
      <c r="J41" s="46"/>
      <c r="K41" s="46"/>
      <c r="L41" s="46"/>
      <c r="M41" s="46"/>
      <c r="N41" s="46"/>
      <c r="O41" s="46"/>
      <c r="P41" s="46"/>
      <c r="Q41" s="46"/>
      <c r="R41" s="46"/>
      <c r="S41" s="46"/>
      <c r="T41" s="46"/>
      <c r="U41" s="46"/>
      <c r="V41" s="46"/>
      <c r="W41" s="46"/>
      <c r="X41" s="46"/>
      <c r="Y41" s="46"/>
      <c r="Z41" s="46"/>
      <c r="AA41" s="2"/>
      <c r="AB41" s="2"/>
      <c r="AC41" s="2"/>
      <c r="AD41" s="2"/>
    </row>
    <row r="42" spans="1:30">
      <c r="A42" s="1"/>
      <c r="B42" s="46"/>
      <c r="C42" s="46"/>
      <c r="D42" s="46"/>
      <c r="E42" s="46"/>
      <c r="F42" s="46"/>
      <c r="G42" s="46"/>
      <c r="H42" s="46"/>
      <c r="I42" s="46"/>
      <c r="J42" s="46"/>
      <c r="K42" s="46"/>
      <c r="L42" s="46"/>
      <c r="M42" s="46"/>
      <c r="N42" s="46"/>
      <c r="O42" s="46"/>
      <c r="P42" s="46"/>
      <c r="Q42" s="46"/>
      <c r="R42" s="46"/>
      <c r="S42" s="46"/>
      <c r="T42" s="46"/>
      <c r="U42" s="46"/>
      <c r="V42" s="46"/>
      <c r="W42" s="46"/>
      <c r="X42" s="46"/>
      <c r="Y42" s="46"/>
      <c r="Z42" s="46"/>
      <c r="AA42" s="2"/>
      <c r="AB42" s="2"/>
      <c r="AC42" s="2"/>
      <c r="AD42" s="2"/>
    </row>
    <row r="43" spans="1:30">
      <c r="A43" s="1"/>
      <c r="B43" s="46"/>
      <c r="C43" s="46"/>
      <c r="D43" s="46"/>
      <c r="E43" s="46"/>
      <c r="F43" s="46"/>
      <c r="G43" s="46"/>
      <c r="H43" s="46"/>
      <c r="I43" s="46"/>
      <c r="J43" s="46"/>
      <c r="K43" s="46"/>
      <c r="L43" s="46"/>
      <c r="M43" s="46"/>
      <c r="N43" s="46"/>
      <c r="O43" s="46"/>
      <c r="P43" s="46"/>
      <c r="Q43" s="46"/>
      <c r="R43" s="46"/>
      <c r="S43" s="46"/>
      <c r="T43" s="46"/>
      <c r="U43" s="46"/>
      <c r="V43" s="46"/>
      <c r="W43" s="46"/>
      <c r="X43" s="46"/>
      <c r="Y43" s="46"/>
      <c r="Z43" s="46"/>
      <c r="AA43" s="2"/>
      <c r="AB43" s="2"/>
      <c r="AC43" s="2"/>
      <c r="AD43" s="2"/>
    </row>
    <row r="44" spans="1:30">
      <c r="A44" s="1"/>
      <c r="B44" s="46"/>
      <c r="C44" s="46"/>
      <c r="D44" s="46"/>
      <c r="E44" s="46"/>
      <c r="F44" s="46"/>
      <c r="G44" s="46"/>
      <c r="H44" s="46"/>
      <c r="I44" s="46"/>
      <c r="J44" s="46"/>
      <c r="K44" s="46"/>
      <c r="L44" s="46"/>
      <c r="M44" s="46"/>
      <c r="N44" s="46"/>
      <c r="O44" s="46"/>
      <c r="P44" s="46"/>
      <c r="Q44" s="46"/>
      <c r="R44" s="46"/>
      <c r="S44" s="46"/>
      <c r="T44" s="46"/>
      <c r="U44" s="46"/>
      <c r="V44" s="46"/>
      <c r="W44" s="46"/>
      <c r="X44" s="46"/>
      <c r="Y44" s="46"/>
      <c r="Z44" s="46"/>
      <c r="AA44" s="2"/>
      <c r="AB44" s="2"/>
      <c r="AC44" s="2"/>
      <c r="AD44" s="2"/>
    </row>
    <row r="45" spans="1:30">
      <c r="A45" s="1"/>
      <c r="B45" s="46"/>
      <c r="C45" s="46"/>
      <c r="D45" s="46"/>
      <c r="E45" s="46"/>
      <c r="F45" s="46"/>
      <c r="G45" s="46"/>
      <c r="H45" s="46"/>
      <c r="I45" s="46"/>
      <c r="J45" s="46"/>
      <c r="K45" s="46"/>
      <c r="L45" s="46"/>
      <c r="M45" s="46"/>
      <c r="N45" s="46"/>
      <c r="O45" s="46"/>
      <c r="P45" s="46"/>
      <c r="Q45" s="46"/>
      <c r="R45" s="46"/>
      <c r="S45" s="46"/>
      <c r="T45" s="46"/>
      <c r="U45" s="46"/>
      <c r="V45" s="46"/>
      <c r="W45" s="46"/>
      <c r="X45" s="46"/>
      <c r="Y45" s="46"/>
      <c r="Z45" s="46"/>
      <c r="AA45" s="2"/>
      <c r="AB45" s="2"/>
      <c r="AC45" s="2"/>
      <c r="AD45" s="2"/>
    </row>
    <row r="46" spans="1:30">
      <c r="A46" s="1"/>
      <c r="B46" s="46"/>
      <c r="C46" s="46"/>
      <c r="D46" s="46"/>
      <c r="E46" s="46"/>
      <c r="F46" s="46"/>
      <c r="G46" s="46"/>
      <c r="H46" s="46"/>
      <c r="I46" s="46"/>
      <c r="J46" s="46"/>
      <c r="K46" s="46"/>
      <c r="L46" s="46"/>
      <c r="M46" s="46"/>
      <c r="N46" s="46"/>
      <c r="O46" s="46"/>
      <c r="P46" s="46"/>
      <c r="Q46" s="46"/>
      <c r="R46" s="46"/>
      <c r="S46" s="46"/>
      <c r="T46" s="46"/>
      <c r="U46" s="46"/>
      <c r="V46" s="46"/>
      <c r="W46" s="46"/>
      <c r="X46" s="46"/>
      <c r="Y46" s="46"/>
      <c r="Z46" s="46"/>
      <c r="AA46" s="2"/>
      <c r="AB46" s="2"/>
      <c r="AC46" s="2"/>
      <c r="AD46" s="2"/>
    </row>
    <row r="47" spans="1:30">
      <c r="A47" s="1"/>
      <c r="B47" s="46"/>
      <c r="C47" s="46"/>
      <c r="D47" s="46"/>
      <c r="E47" s="46"/>
      <c r="F47" s="46"/>
      <c r="G47" s="46"/>
      <c r="H47" s="46"/>
      <c r="I47" s="46"/>
      <c r="J47" s="46"/>
      <c r="K47" s="46"/>
      <c r="L47" s="46"/>
      <c r="M47" s="46"/>
      <c r="N47" s="46"/>
      <c r="O47" s="46"/>
      <c r="P47" s="46"/>
      <c r="Q47" s="46"/>
      <c r="R47" s="46"/>
      <c r="S47" s="46"/>
      <c r="T47" s="46"/>
      <c r="U47" s="46"/>
      <c r="V47" s="46"/>
      <c r="W47" s="46"/>
      <c r="X47" s="46"/>
      <c r="Y47" s="46"/>
      <c r="Z47" s="46"/>
      <c r="AA47" s="2"/>
      <c r="AB47" s="2"/>
      <c r="AC47" s="2"/>
      <c r="AD47" s="2"/>
    </row>
    <row r="48" spans="1:30">
      <c r="A48" s="1"/>
      <c r="B48" s="46"/>
      <c r="C48" s="46"/>
      <c r="D48" s="46"/>
      <c r="E48" s="46"/>
      <c r="F48" s="46"/>
      <c r="G48" s="46"/>
      <c r="H48" s="46"/>
      <c r="I48" s="46"/>
      <c r="J48" s="46"/>
      <c r="K48" s="46"/>
      <c r="L48" s="46"/>
      <c r="M48" s="46"/>
      <c r="N48" s="46"/>
      <c r="O48" s="46"/>
      <c r="P48" s="46"/>
      <c r="Q48" s="46"/>
      <c r="R48" s="46"/>
      <c r="S48" s="46"/>
      <c r="T48" s="46"/>
      <c r="U48" s="46"/>
      <c r="V48" s="46"/>
      <c r="W48" s="46"/>
      <c r="X48" s="46"/>
      <c r="Y48" s="46"/>
      <c r="Z48" s="46"/>
      <c r="AA48" s="2"/>
      <c r="AB48" s="2"/>
      <c r="AC48" s="2"/>
      <c r="AD48" s="2"/>
    </row>
    <row r="49" spans="1:30">
      <c r="A49" s="1"/>
      <c r="B49" s="46"/>
      <c r="C49" s="46"/>
      <c r="D49" s="46"/>
      <c r="E49" s="46"/>
      <c r="F49" s="46"/>
      <c r="G49" s="46"/>
      <c r="H49" s="46"/>
      <c r="I49" s="46"/>
      <c r="J49" s="46"/>
      <c r="K49" s="46"/>
      <c r="L49" s="46"/>
      <c r="M49" s="46"/>
      <c r="N49" s="46"/>
      <c r="O49" s="46"/>
      <c r="P49" s="46"/>
      <c r="Q49" s="46"/>
      <c r="R49" s="46"/>
      <c r="S49" s="46"/>
      <c r="T49" s="46"/>
      <c r="U49" s="46"/>
      <c r="V49" s="46"/>
      <c r="W49" s="46"/>
      <c r="X49" s="46"/>
      <c r="Y49" s="46"/>
      <c r="Z49" s="46"/>
      <c r="AA49" s="2"/>
      <c r="AB49" s="2"/>
      <c r="AC49" s="2"/>
      <c r="AD49" s="2"/>
    </row>
    <row r="50" spans="1:30">
      <c r="B50" s="46"/>
      <c r="C50" s="46"/>
      <c r="D50" s="46"/>
      <c r="E50" s="46"/>
      <c r="F50" s="46"/>
      <c r="G50" s="46"/>
      <c r="H50" s="46"/>
      <c r="I50" s="46"/>
      <c r="J50" s="46"/>
      <c r="K50" s="46"/>
      <c r="L50" s="46"/>
      <c r="M50" s="46"/>
      <c r="N50" s="46"/>
      <c r="O50" s="46"/>
      <c r="P50" s="46"/>
      <c r="Q50" s="46"/>
      <c r="R50" s="46"/>
      <c r="S50" s="46"/>
      <c r="T50" s="46"/>
      <c r="U50" s="46"/>
      <c r="V50" s="46"/>
      <c r="W50" s="46"/>
      <c r="X50" s="46"/>
      <c r="Y50" s="46"/>
      <c r="Z50" s="46"/>
      <c r="AA50" s="2"/>
      <c r="AB50" s="2"/>
      <c r="AC50" s="2"/>
      <c r="AD50" s="2"/>
    </row>
    <row r="51" spans="1:30">
      <c r="AA51" s="2"/>
      <c r="AB51" s="2"/>
      <c r="AC51" s="2"/>
      <c r="AD51" s="2"/>
    </row>
    <row r="52" spans="1:30">
      <c r="AA52" s="2"/>
      <c r="AB52" s="2"/>
      <c r="AC52" s="2"/>
      <c r="AD52" s="2"/>
    </row>
    <row r="53" spans="1:30">
      <c r="AA53" s="2"/>
      <c r="AB53" s="2"/>
      <c r="AC53" s="2"/>
      <c r="AD53" s="2"/>
    </row>
  </sheetData>
  <sheetProtection algorithmName="SHA-512" hashValue="QPiPbU7k317g9/kBqWeD98TBsv9XKhY9otFUplJO+W5sGe25Kf4RfWmm4sPt/SqozOuuHxvV+KAKnXgAnhsQjA==" saltValue="59z9F6nFGDbp+sr4NI2NtQ==" spinCount="100000" sheet="1" objects="1" scenarios="1" formatColumns="0" formatRows="0"/>
  <mergeCells count="30">
    <mergeCell ref="C36:Z36"/>
    <mergeCell ref="C24:Z24"/>
    <mergeCell ref="C25:Z25"/>
    <mergeCell ref="C26:Z26"/>
    <mergeCell ref="C27:Z27"/>
    <mergeCell ref="C28:Z28"/>
    <mergeCell ref="C29:Z29"/>
    <mergeCell ref="C30:Z30"/>
    <mergeCell ref="C31:Z31"/>
    <mergeCell ref="C32:Z32"/>
    <mergeCell ref="B34:Z34"/>
    <mergeCell ref="C35:Z35"/>
    <mergeCell ref="C23:Z23"/>
    <mergeCell ref="C10:Z10"/>
    <mergeCell ref="C11:Z11"/>
    <mergeCell ref="B13:Z13"/>
    <mergeCell ref="C14:Z14"/>
    <mergeCell ref="C15:Z15"/>
    <mergeCell ref="C16:Z16"/>
    <mergeCell ref="C17:Z17"/>
    <mergeCell ref="C18:Z18"/>
    <mergeCell ref="B20:Z20"/>
    <mergeCell ref="C21:Z21"/>
    <mergeCell ref="C22:Z22"/>
    <mergeCell ref="C9:Z9"/>
    <mergeCell ref="B1:Z1"/>
    <mergeCell ref="B2:Z3"/>
    <mergeCell ref="B5:Z5"/>
    <mergeCell ref="B7:Z7"/>
    <mergeCell ref="C8:Z8"/>
  </mergeCell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10A9BE-F63C-4E1A-BCC5-5BF5225359E0}">
  <sheetPr codeName="Match_Trad"/>
  <dimension ref="A1:F151"/>
  <sheetViews>
    <sheetView zoomScale="85" zoomScaleNormal="85" workbookViewId="0">
      <pane ySplit="1" topLeftCell="A117" activePane="bottomLeft" state="frozen"/>
      <selection pane="bottomLeft" activeCell="B122" sqref="B122"/>
    </sheetView>
  </sheetViews>
  <sheetFormatPr baseColWidth="10" defaultColWidth="8.88671875" defaultRowHeight="13.2"/>
  <cols>
    <col min="1" max="2" width="50.6640625" style="172" customWidth="1"/>
    <col min="3" max="3" width="23" style="172" bestFit="1" customWidth="1"/>
    <col min="4" max="4" width="50.6640625" style="173" customWidth="1"/>
    <col min="5" max="5" width="18.5546875" style="173" bestFit="1" customWidth="1"/>
    <col min="6" max="6" width="17.44140625" style="173" bestFit="1" customWidth="1"/>
    <col min="7" max="16384" width="8.88671875" style="173"/>
  </cols>
  <sheetData>
    <row r="1" spans="1:6">
      <c r="A1" s="181" t="s">
        <v>260</v>
      </c>
      <c r="B1" s="181" t="s">
        <v>261</v>
      </c>
      <c r="C1" s="171" t="s">
        <v>457</v>
      </c>
      <c r="D1" s="171" t="s">
        <v>458</v>
      </c>
      <c r="E1" s="182" t="s">
        <v>305</v>
      </c>
      <c r="F1" s="182" t="s">
        <v>306</v>
      </c>
    </row>
    <row r="2" spans="1:6">
      <c r="A2" s="172" t="s">
        <v>259</v>
      </c>
      <c r="B2" s="172" t="s">
        <v>279</v>
      </c>
      <c r="C2" s="174" t="s">
        <v>307</v>
      </c>
      <c r="D2" s="173" t="str">
        <f>'Page titre'!A36</f>
        <v>Reporting</v>
      </c>
      <c r="E2" s="173" t="b">
        <f>D2=A2</f>
        <v>0</v>
      </c>
      <c r="F2" s="173" t="b">
        <f>D2=B2</f>
        <v>1</v>
      </c>
    </row>
    <row r="3" spans="1:6">
      <c r="A3" s="172" t="s">
        <v>301</v>
      </c>
      <c r="B3" s="172" t="s">
        <v>297</v>
      </c>
      <c r="C3" s="174" t="s">
        <v>308</v>
      </c>
      <c r="D3" s="173" t="str">
        <f>'Page titre'!A40</f>
        <v>Cash Flow Statement (CFS) metric</v>
      </c>
      <c r="E3" s="173" t="b">
        <f t="shared" ref="E3:E66" si="0">D3=A3</f>
        <v>0</v>
      </c>
      <c r="F3" s="173" t="b">
        <f t="shared" ref="F3:F66" si="1">D3=B3</f>
        <v>1</v>
      </c>
    </row>
    <row r="4" spans="1:6">
      <c r="A4" s="172" t="s">
        <v>158</v>
      </c>
      <c r="B4" s="172" t="s">
        <v>115</v>
      </c>
      <c r="C4" s="174" t="s">
        <v>309</v>
      </c>
      <c r="D4" s="173" t="str">
        <f>'100'!A4</f>
        <v>Financial Institution Name</v>
      </c>
      <c r="E4" s="173" t="b">
        <f t="shared" si="0"/>
        <v>0</v>
      </c>
      <c r="F4" s="173" t="b">
        <f t="shared" si="1"/>
        <v>1</v>
      </c>
    </row>
    <row r="5" spans="1:6" ht="26.4">
      <c r="A5" s="172" t="s">
        <v>302</v>
      </c>
      <c r="B5" s="172" t="s">
        <v>280</v>
      </c>
      <c r="C5" s="174" t="s">
        <v>310</v>
      </c>
      <c r="D5" s="173" t="str">
        <f>'100'!A5</f>
        <v>Reporting date
(yyyy-mm-dd)</v>
      </c>
      <c r="E5" s="173" t="b">
        <f t="shared" si="0"/>
        <v>0</v>
      </c>
      <c r="F5" s="173" t="b">
        <f t="shared" si="1"/>
        <v>1</v>
      </c>
    </row>
    <row r="6" spans="1:6">
      <c r="A6" s="172" t="s">
        <v>161</v>
      </c>
      <c r="B6" s="172" t="s">
        <v>116</v>
      </c>
      <c r="C6" s="174" t="s">
        <v>311</v>
      </c>
      <c r="D6" s="175" t="str">
        <f>'100'!A7</f>
        <v>Unencumbered liquid assets</v>
      </c>
      <c r="E6" s="173" t="b">
        <f t="shared" si="0"/>
        <v>0</v>
      </c>
      <c r="F6" s="173" t="b">
        <f t="shared" si="1"/>
        <v>1</v>
      </c>
    </row>
    <row r="7" spans="1:6">
      <c r="A7" s="172" t="s">
        <v>217</v>
      </c>
      <c r="B7" s="172" t="s">
        <v>117</v>
      </c>
      <c r="C7" s="174" t="s">
        <v>312</v>
      </c>
      <c r="D7" s="173" t="str">
        <f>'100'!B8</f>
        <v>Cumulative liquid assets</v>
      </c>
      <c r="E7" s="173" t="b">
        <f t="shared" si="0"/>
        <v>0</v>
      </c>
      <c r="F7" s="173" t="b">
        <f t="shared" si="1"/>
        <v>1</v>
      </c>
    </row>
    <row r="8" spans="1:6">
      <c r="A8" s="172" t="s">
        <v>24</v>
      </c>
      <c r="B8" s="172" t="s">
        <v>118</v>
      </c>
      <c r="C8" s="174" t="s">
        <v>313</v>
      </c>
      <c r="D8" s="173" t="str">
        <f>'100'!B9</f>
        <v>Coins and banknotes</v>
      </c>
      <c r="E8" s="173" t="b">
        <f t="shared" si="0"/>
        <v>0</v>
      </c>
      <c r="F8" s="173" t="b">
        <f t="shared" si="1"/>
        <v>1</v>
      </c>
    </row>
    <row r="9" spans="1:6" ht="15" customHeight="1">
      <c r="A9" s="172" t="s">
        <v>26</v>
      </c>
      <c r="B9" s="172" t="s">
        <v>119</v>
      </c>
      <c r="C9" s="174" t="s">
        <v>314</v>
      </c>
      <c r="D9" s="173" t="str">
        <f>'100'!B10</f>
        <v>Demand deposits with other financial institutions</v>
      </c>
      <c r="E9" s="173" t="b">
        <f t="shared" si="0"/>
        <v>0</v>
      </c>
      <c r="F9" s="173" t="b">
        <f t="shared" si="1"/>
        <v>1</v>
      </c>
    </row>
    <row r="10" spans="1:6">
      <c r="A10" s="172" t="s">
        <v>28</v>
      </c>
      <c r="B10" s="172" t="s">
        <v>120</v>
      </c>
      <c r="C10" s="174" t="s">
        <v>315</v>
      </c>
      <c r="D10" s="173" t="str">
        <f>'100'!B11</f>
        <v>Eligible securities</v>
      </c>
      <c r="E10" s="173" t="b">
        <f t="shared" si="0"/>
        <v>0</v>
      </c>
      <c r="F10" s="173" t="b">
        <f t="shared" si="1"/>
        <v>1</v>
      </c>
    </row>
    <row r="11" spans="1:6">
      <c r="A11" s="172" t="s">
        <v>218</v>
      </c>
      <c r="B11" s="172" t="s">
        <v>121</v>
      </c>
      <c r="C11" s="174" t="s">
        <v>316</v>
      </c>
      <c r="D11" s="173" t="str">
        <f>'100'!B12</f>
        <v>Other securities - for reporting purposes only</v>
      </c>
      <c r="E11" s="173" t="b">
        <f t="shared" si="0"/>
        <v>0</v>
      </c>
      <c r="F11" s="173" t="b">
        <f t="shared" si="1"/>
        <v>1</v>
      </c>
    </row>
    <row r="12" spans="1:6">
      <c r="A12" s="172" t="s">
        <v>30</v>
      </c>
      <c r="B12" s="172" t="s">
        <v>123</v>
      </c>
      <c r="C12" s="174" t="s">
        <v>317</v>
      </c>
      <c r="D12" s="175" t="str">
        <f>'100'!A13</f>
        <v>Cash inflows</v>
      </c>
      <c r="E12" s="173" t="b">
        <f t="shared" si="0"/>
        <v>0</v>
      </c>
      <c r="F12" s="173" t="b">
        <f t="shared" si="1"/>
        <v>1</v>
      </c>
    </row>
    <row r="13" spans="1:6">
      <c r="A13" s="172" t="s">
        <v>32</v>
      </c>
      <c r="B13" s="172" t="s">
        <v>124</v>
      </c>
      <c r="C13" s="174" t="s">
        <v>318</v>
      </c>
      <c r="D13" s="173" t="str">
        <f>'100'!B14</f>
        <v>Fee income</v>
      </c>
      <c r="E13" s="173" t="b">
        <f t="shared" si="0"/>
        <v>0</v>
      </c>
      <c r="F13" s="173" t="b">
        <f t="shared" si="1"/>
        <v>1</v>
      </c>
    </row>
    <row r="14" spans="1:6">
      <c r="A14" s="172" t="s">
        <v>34</v>
      </c>
      <c r="B14" s="172" t="s">
        <v>125</v>
      </c>
      <c r="C14" s="174" t="s">
        <v>319</v>
      </c>
      <c r="D14" s="173" t="str">
        <f>'100'!B15</f>
        <v xml:space="preserve">Interest on investments </v>
      </c>
      <c r="E14" s="173" t="b">
        <f t="shared" si="0"/>
        <v>0</v>
      </c>
      <c r="F14" s="173" t="b">
        <f t="shared" si="1"/>
        <v>1</v>
      </c>
    </row>
    <row r="15" spans="1:6">
      <c r="A15" s="172" t="s">
        <v>36</v>
      </c>
      <c r="B15" s="172" t="s">
        <v>126</v>
      </c>
      <c r="C15" s="174" t="s">
        <v>320</v>
      </c>
      <c r="D15" s="173" t="str">
        <f>'100'!B16</f>
        <v xml:space="preserve">Interest on loans </v>
      </c>
      <c r="E15" s="173" t="b">
        <f t="shared" si="0"/>
        <v>0</v>
      </c>
      <c r="F15" s="173" t="b">
        <f t="shared" si="1"/>
        <v>1</v>
      </c>
    </row>
    <row r="16" spans="1:6">
      <c r="A16" s="172" t="s">
        <v>254</v>
      </c>
      <c r="B16" s="172" t="s">
        <v>127</v>
      </c>
      <c r="C16" s="174" t="s">
        <v>321</v>
      </c>
      <c r="D16" s="173" t="str">
        <f>'100'!B17</f>
        <v xml:space="preserve">Maturing loans </v>
      </c>
      <c r="E16" s="173" t="b">
        <f t="shared" si="0"/>
        <v>0</v>
      </c>
      <c r="F16" s="173" t="b">
        <f t="shared" si="1"/>
        <v>1</v>
      </c>
    </row>
    <row r="17" spans="1:6">
      <c r="A17" s="172" t="s">
        <v>39</v>
      </c>
      <c r="B17" s="172" t="s">
        <v>128</v>
      </c>
      <c r="C17" s="174" t="s">
        <v>322</v>
      </c>
      <c r="D17" s="173" t="str">
        <f>'100'!B18</f>
        <v>Other</v>
      </c>
      <c r="E17" s="173" t="b">
        <f t="shared" si="0"/>
        <v>0</v>
      </c>
      <c r="F17" s="173" t="b">
        <f t="shared" si="1"/>
        <v>1</v>
      </c>
    </row>
    <row r="18" spans="1:6">
      <c r="A18" s="172" t="s">
        <v>114</v>
      </c>
      <c r="B18" s="172" t="s">
        <v>129</v>
      </c>
      <c r="C18" s="174" t="s">
        <v>323</v>
      </c>
      <c r="D18" s="175" t="str">
        <f>'100'!A19</f>
        <v>Cash outflows</v>
      </c>
      <c r="E18" s="173" t="b">
        <f t="shared" si="0"/>
        <v>0</v>
      </c>
      <c r="F18" s="173" t="b">
        <f t="shared" si="1"/>
        <v>1</v>
      </c>
    </row>
    <row r="19" spans="1:6">
      <c r="A19" s="172" t="s">
        <v>41</v>
      </c>
      <c r="B19" s="172" t="s">
        <v>130</v>
      </c>
      <c r="C19" s="174" t="s">
        <v>324</v>
      </c>
      <c r="D19" s="173" t="str">
        <f>'100'!B20</f>
        <v>Operating expenses</v>
      </c>
      <c r="E19" s="173" t="b">
        <f t="shared" si="0"/>
        <v>0</v>
      </c>
      <c r="F19" s="173" t="b">
        <f t="shared" si="1"/>
        <v>1</v>
      </c>
    </row>
    <row r="20" spans="1:6">
      <c r="A20" s="172" t="s">
        <v>43</v>
      </c>
      <c r="B20" s="172" t="s">
        <v>131</v>
      </c>
      <c r="C20" s="174" t="s">
        <v>325</v>
      </c>
      <c r="D20" s="173" t="str">
        <f>'100'!B21</f>
        <v>Payroll</v>
      </c>
      <c r="E20" s="173" t="b">
        <f t="shared" si="0"/>
        <v>0</v>
      </c>
      <c r="F20" s="173" t="b">
        <f t="shared" si="1"/>
        <v>1</v>
      </c>
    </row>
    <row r="21" spans="1:6">
      <c r="A21" s="172" t="s">
        <v>44</v>
      </c>
      <c r="B21" s="172" t="s">
        <v>147</v>
      </c>
      <c r="C21" s="174" t="s">
        <v>326</v>
      </c>
      <c r="D21" s="173" t="str">
        <f>'100'!B22</f>
        <v>Maturing term Déposits</v>
      </c>
      <c r="E21" s="173" t="b">
        <f t="shared" si="0"/>
        <v>0</v>
      </c>
      <c r="F21" s="173" t="b">
        <f t="shared" si="1"/>
        <v>1</v>
      </c>
    </row>
    <row r="22" spans="1:6" ht="26.4">
      <c r="A22" s="172" t="s">
        <v>207</v>
      </c>
      <c r="B22" s="172" t="s">
        <v>208</v>
      </c>
      <c r="C22" s="174" t="s">
        <v>327</v>
      </c>
      <c r="D22" s="173" t="str">
        <f>'100'!C23</f>
        <v>Maturing term deposits - retail customers (natural person and small  business customers), insured</v>
      </c>
      <c r="E22" s="173" t="b">
        <f t="shared" si="0"/>
        <v>0</v>
      </c>
      <c r="F22" s="173" t="b">
        <f t="shared" si="1"/>
        <v>1</v>
      </c>
    </row>
    <row r="23" spans="1:6">
      <c r="A23" s="172" t="s">
        <v>47</v>
      </c>
      <c r="B23" s="172" t="s">
        <v>138</v>
      </c>
      <c r="C23" s="174" t="s">
        <v>328</v>
      </c>
      <c r="D23" s="173" t="str">
        <f>'100'!C24</f>
        <v>Period outflows</v>
      </c>
      <c r="E23" s="173" t="b">
        <f t="shared" si="0"/>
        <v>0</v>
      </c>
      <c r="F23" s="173" t="b">
        <f t="shared" si="1"/>
        <v>1</v>
      </c>
    </row>
    <row r="24" spans="1:6" ht="26.4">
      <c r="A24" s="172" t="s">
        <v>209</v>
      </c>
      <c r="B24" s="172" t="s">
        <v>216</v>
      </c>
      <c r="C24" s="174" t="s">
        <v>329</v>
      </c>
      <c r="D24" s="173" t="str">
        <f>'100'!C25</f>
        <v>Maturing term deposits - retail customers (natural person and small  business customers), uninsured</v>
      </c>
      <c r="E24" s="173" t="b">
        <f t="shared" si="0"/>
        <v>0</v>
      </c>
      <c r="F24" s="173" t="b">
        <f t="shared" si="1"/>
        <v>1</v>
      </c>
    </row>
    <row r="25" spans="1:6">
      <c r="A25" s="172" t="s">
        <v>47</v>
      </c>
      <c r="B25" s="172" t="s">
        <v>138</v>
      </c>
      <c r="C25" s="174" t="s">
        <v>330</v>
      </c>
      <c r="D25" s="173" t="str">
        <f>'100'!C26</f>
        <v>Period outflows</v>
      </c>
      <c r="E25" s="173" t="b">
        <f t="shared" si="0"/>
        <v>0</v>
      </c>
      <c r="F25" s="173" t="b">
        <f t="shared" si="1"/>
        <v>1</v>
      </c>
    </row>
    <row r="26" spans="1:6">
      <c r="A26" s="172" t="s">
        <v>51</v>
      </c>
      <c r="B26" s="172" t="s">
        <v>132</v>
      </c>
      <c r="C26" s="174" t="s">
        <v>331</v>
      </c>
      <c r="D26" s="173" t="str">
        <f>'100'!C27</f>
        <v>Maturing term deposits - brokered</v>
      </c>
      <c r="E26" s="173" t="b">
        <f t="shared" si="0"/>
        <v>0</v>
      </c>
      <c r="F26" s="173" t="b">
        <f t="shared" si="1"/>
        <v>1</v>
      </c>
    </row>
    <row r="27" spans="1:6">
      <c r="A27" s="172" t="s">
        <v>47</v>
      </c>
      <c r="B27" s="172" t="s">
        <v>138</v>
      </c>
      <c r="C27" s="174" t="s">
        <v>332</v>
      </c>
      <c r="D27" s="173" t="str">
        <f>'100'!C28</f>
        <v>Period outflows</v>
      </c>
      <c r="E27" s="173" t="b">
        <f t="shared" si="0"/>
        <v>0</v>
      </c>
      <c r="F27" s="173" t="b">
        <f t="shared" si="1"/>
        <v>1</v>
      </c>
    </row>
    <row r="28" spans="1:6">
      <c r="A28" s="172" t="s">
        <v>54</v>
      </c>
      <c r="B28" s="172" t="s">
        <v>133</v>
      </c>
      <c r="C28" s="174" t="s">
        <v>333</v>
      </c>
      <c r="D28" s="173" t="str">
        <f>'100'!C29</f>
        <v>Maturing term deposits - all other</v>
      </c>
      <c r="E28" s="173" t="b">
        <f t="shared" si="0"/>
        <v>0</v>
      </c>
      <c r="F28" s="173" t="b">
        <f t="shared" si="1"/>
        <v>1</v>
      </c>
    </row>
    <row r="29" spans="1:6">
      <c r="A29" s="172" t="s">
        <v>47</v>
      </c>
      <c r="B29" s="172" t="s">
        <v>138</v>
      </c>
      <c r="C29" s="174" t="s">
        <v>334</v>
      </c>
      <c r="D29" s="173" t="str">
        <f>'100'!C30</f>
        <v>Period outflows</v>
      </c>
      <c r="E29" s="173" t="b">
        <f t="shared" si="0"/>
        <v>0</v>
      </c>
      <c r="F29" s="173" t="b">
        <f t="shared" si="1"/>
        <v>1</v>
      </c>
    </row>
    <row r="30" spans="1:6">
      <c r="A30" s="176" t="s">
        <v>56</v>
      </c>
      <c r="B30" s="176" t="s">
        <v>148</v>
      </c>
      <c r="C30" s="174" t="s">
        <v>335</v>
      </c>
      <c r="D30" s="173" t="str">
        <f>'100'!B31</f>
        <v>Demand deposits</v>
      </c>
      <c r="E30" s="173" t="b">
        <f t="shared" si="0"/>
        <v>0</v>
      </c>
      <c r="F30" s="173" t="b">
        <f t="shared" si="1"/>
        <v>1</v>
      </c>
    </row>
    <row r="31" spans="1:6" ht="26.4">
      <c r="A31" s="176" t="s">
        <v>215</v>
      </c>
      <c r="B31" s="176" t="s">
        <v>212</v>
      </c>
      <c r="C31" s="174" t="s">
        <v>336</v>
      </c>
      <c r="D31" s="173" t="str">
        <f>'100'!C32</f>
        <v>Demand deposits - retail customers (natural person and small  business customers), insured</v>
      </c>
      <c r="E31" s="173" t="b">
        <f t="shared" si="0"/>
        <v>0</v>
      </c>
      <c r="F31" s="173" t="b">
        <f t="shared" si="1"/>
        <v>1</v>
      </c>
    </row>
    <row r="32" spans="1:6" ht="26.4">
      <c r="A32" s="176" t="s">
        <v>214</v>
      </c>
      <c r="B32" s="176" t="s">
        <v>213</v>
      </c>
      <c r="C32" s="174" t="s">
        <v>337</v>
      </c>
      <c r="D32" s="173" t="str">
        <f>'100'!C33</f>
        <v>Demand deposits - retail customers (natural person and small  business customers), uninsured</v>
      </c>
      <c r="E32" s="173" t="b">
        <f t="shared" si="0"/>
        <v>0</v>
      </c>
      <c r="F32" s="173" t="b">
        <f t="shared" si="1"/>
        <v>1</v>
      </c>
    </row>
    <row r="33" spans="1:6">
      <c r="A33" s="176" t="s">
        <v>60</v>
      </c>
      <c r="B33" s="176" t="s">
        <v>134</v>
      </c>
      <c r="C33" s="174" t="s">
        <v>338</v>
      </c>
      <c r="D33" s="173" t="str">
        <f>'100'!C34</f>
        <v>Demand deposits - brokered</v>
      </c>
      <c r="E33" s="173" t="b">
        <f t="shared" si="0"/>
        <v>0</v>
      </c>
      <c r="F33" s="173" t="b">
        <f t="shared" si="1"/>
        <v>1</v>
      </c>
    </row>
    <row r="34" spans="1:6">
      <c r="A34" s="176" t="s">
        <v>62</v>
      </c>
      <c r="B34" s="176" t="s">
        <v>135</v>
      </c>
      <c r="C34" s="174" t="s">
        <v>339</v>
      </c>
      <c r="D34" s="173" t="str">
        <f>'100'!C35</f>
        <v>Demand deposits - all other</v>
      </c>
      <c r="E34" s="173" t="b">
        <f t="shared" si="0"/>
        <v>0</v>
      </c>
      <c r="F34" s="173" t="b">
        <f t="shared" si="1"/>
        <v>1</v>
      </c>
    </row>
    <row r="35" spans="1:6">
      <c r="A35" s="176" t="s">
        <v>64</v>
      </c>
      <c r="B35" s="176" t="s">
        <v>136</v>
      </c>
      <c r="C35" s="174" t="s">
        <v>340</v>
      </c>
      <c r="D35" s="173" t="str">
        <f>'100'!B36</f>
        <v>Interest payable</v>
      </c>
      <c r="E35" s="173" t="b">
        <f t="shared" si="0"/>
        <v>0</v>
      </c>
      <c r="F35" s="173" t="b">
        <f t="shared" si="1"/>
        <v>1</v>
      </c>
    </row>
    <row r="36" spans="1:6">
      <c r="A36" s="176" t="s">
        <v>39</v>
      </c>
      <c r="B36" s="176" t="s">
        <v>137</v>
      </c>
      <c r="C36" s="174" t="s">
        <v>341</v>
      </c>
      <c r="D36" s="173" t="str">
        <f>'100'!B37</f>
        <v xml:space="preserve">Other </v>
      </c>
      <c r="E36" s="173" t="b">
        <f t="shared" si="0"/>
        <v>0</v>
      </c>
      <c r="F36" s="173" t="b">
        <f t="shared" si="1"/>
        <v>1</v>
      </c>
    </row>
    <row r="37" spans="1:6">
      <c r="A37" s="176" t="s">
        <v>66</v>
      </c>
      <c r="B37" s="176" t="s">
        <v>139</v>
      </c>
      <c r="C37" s="174" t="s">
        <v>342</v>
      </c>
      <c r="D37" s="175" t="str">
        <f>'100'!A38</f>
        <v>Net cash flows and cumulative cash flows</v>
      </c>
      <c r="E37" s="173" t="b">
        <f t="shared" si="0"/>
        <v>0</v>
      </c>
      <c r="F37" s="173" t="b">
        <f t="shared" si="1"/>
        <v>1</v>
      </c>
    </row>
    <row r="38" spans="1:6">
      <c r="A38" s="176" t="s">
        <v>68</v>
      </c>
      <c r="B38" s="176" t="s">
        <v>140</v>
      </c>
      <c r="C38" s="174" t="s">
        <v>343</v>
      </c>
      <c r="D38" s="173" t="str">
        <f>'100'!B39</f>
        <v>Net cash flows</v>
      </c>
      <c r="E38" s="173" t="b">
        <f t="shared" si="0"/>
        <v>0</v>
      </c>
      <c r="F38" s="173" t="b">
        <f t="shared" si="1"/>
        <v>1</v>
      </c>
    </row>
    <row r="39" spans="1:6">
      <c r="A39" s="176" t="s">
        <v>220</v>
      </c>
      <c r="B39" s="176" t="s">
        <v>180</v>
      </c>
      <c r="C39" s="174" t="s">
        <v>344</v>
      </c>
      <c r="D39" s="173" t="str">
        <f>'100'!B40</f>
        <v>Liquid assets and net cash flows</v>
      </c>
      <c r="E39" s="173" t="b">
        <f t="shared" si="0"/>
        <v>0</v>
      </c>
      <c r="F39" s="173" t="b">
        <f t="shared" si="1"/>
        <v>1</v>
      </c>
    </row>
    <row r="40" spans="1:6">
      <c r="A40" s="176" t="s">
        <v>122</v>
      </c>
      <c r="B40" s="176" t="s">
        <v>141</v>
      </c>
      <c r="C40" s="174" t="s">
        <v>345</v>
      </c>
      <c r="D40" s="173" t="str">
        <f>'100'!B42</f>
        <v>Run-off rates</v>
      </c>
      <c r="E40" s="173" t="b">
        <f t="shared" si="0"/>
        <v>0</v>
      </c>
      <c r="F40" s="173" t="b">
        <f t="shared" si="1"/>
        <v>1</v>
      </c>
    </row>
    <row r="41" spans="1:6" ht="26.4">
      <c r="A41" s="176" t="s">
        <v>72</v>
      </c>
      <c r="B41" s="176" t="s">
        <v>187</v>
      </c>
      <c r="C41" s="174" t="s">
        <v>346</v>
      </c>
      <c r="D41" s="173" t="str">
        <f>'100'!B43</f>
        <v>Maturing term deposits - retail customers, insured</v>
      </c>
      <c r="E41" s="173" t="b">
        <f t="shared" si="0"/>
        <v>0</v>
      </c>
      <c r="F41" s="173" t="b">
        <f t="shared" si="1"/>
        <v>1</v>
      </c>
    </row>
    <row r="42" spans="1:6" ht="26.4">
      <c r="A42" s="176" t="s">
        <v>74</v>
      </c>
      <c r="B42" s="176" t="s">
        <v>188</v>
      </c>
      <c r="C42" s="174" t="s">
        <v>347</v>
      </c>
      <c r="D42" s="173" t="str">
        <f>'100'!B44</f>
        <v>Maturing term deposits - retail customers, uninsured</v>
      </c>
      <c r="E42" s="173" t="b">
        <f t="shared" si="0"/>
        <v>0</v>
      </c>
      <c r="F42" s="173" t="b">
        <f t="shared" si="1"/>
        <v>1</v>
      </c>
    </row>
    <row r="43" spans="1:6">
      <c r="A43" s="176" t="s">
        <v>76</v>
      </c>
      <c r="B43" s="176" t="s">
        <v>142</v>
      </c>
      <c r="C43" s="174" t="s">
        <v>348</v>
      </c>
      <c r="D43" s="173" t="str">
        <f>'100'!B45</f>
        <v>Maturing term deposit - brokered</v>
      </c>
      <c r="E43" s="173" t="b">
        <f t="shared" si="0"/>
        <v>0</v>
      </c>
      <c r="F43" s="173" t="b">
        <f t="shared" si="1"/>
        <v>1</v>
      </c>
    </row>
    <row r="44" spans="1:6">
      <c r="A44" s="176" t="s">
        <v>78</v>
      </c>
      <c r="B44" s="176" t="s">
        <v>143</v>
      </c>
      <c r="C44" s="174" t="s">
        <v>349</v>
      </c>
      <c r="D44" s="173" t="str">
        <f>'100'!B46</f>
        <v>Maturing term deposit - all other</v>
      </c>
      <c r="E44" s="173" t="b">
        <f t="shared" si="0"/>
        <v>0</v>
      </c>
      <c r="F44" s="173" t="b">
        <f t="shared" si="1"/>
        <v>1</v>
      </c>
    </row>
    <row r="45" spans="1:6">
      <c r="A45" s="176" t="s">
        <v>80</v>
      </c>
      <c r="B45" s="176" t="s">
        <v>189</v>
      </c>
      <c r="C45" s="174" t="s">
        <v>350</v>
      </c>
      <c r="D45" s="173" t="str">
        <f>'100'!B47</f>
        <v>Demand deposits - retail customers, insured</v>
      </c>
      <c r="E45" s="173" t="b">
        <f t="shared" si="0"/>
        <v>0</v>
      </c>
      <c r="F45" s="173" t="b">
        <f t="shared" si="1"/>
        <v>1</v>
      </c>
    </row>
    <row r="46" spans="1:6">
      <c r="A46" s="176" t="s">
        <v>82</v>
      </c>
      <c r="B46" s="176" t="s">
        <v>190</v>
      </c>
      <c r="C46" s="174" t="s">
        <v>351</v>
      </c>
      <c r="D46" s="173" t="str">
        <f>'100'!B48</f>
        <v>Demand deposits - retail customers, uninsured</v>
      </c>
      <c r="E46" s="173" t="b">
        <f t="shared" si="0"/>
        <v>0</v>
      </c>
      <c r="F46" s="173" t="b">
        <f t="shared" si="1"/>
        <v>1</v>
      </c>
    </row>
    <row r="47" spans="1:6">
      <c r="A47" s="176" t="s">
        <v>84</v>
      </c>
      <c r="B47" s="176" t="s">
        <v>144</v>
      </c>
      <c r="C47" s="174" t="s">
        <v>352</v>
      </c>
      <c r="D47" s="173" t="str">
        <f>'100'!B49</f>
        <v>Brokered demand deposits</v>
      </c>
      <c r="E47" s="173" t="b">
        <f t="shared" si="0"/>
        <v>0</v>
      </c>
      <c r="F47" s="173" t="b">
        <f t="shared" si="1"/>
        <v>1</v>
      </c>
    </row>
    <row r="48" spans="1:6">
      <c r="A48" s="176" t="s">
        <v>86</v>
      </c>
      <c r="B48" s="176" t="s">
        <v>145</v>
      </c>
      <c r="C48" s="174" t="s">
        <v>353</v>
      </c>
      <c r="D48" s="173" t="str">
        <f>'100'!B50</f>
        <v>Demand deposits - All other</v>
      </c>
      <c r="E48" s="173" t="b">
        <f t="shared" si="0"/>
        <v>0</v>
      </c>
      <c r="F48" s="173" t="b">
        <f t="shared" si="1"/>
        <v>1</v>
      </c>
    </row>
    <row r="49" spans="1:6">
      <c r="A49" s="176" t="s">
        <v>219</v>
      </c>
      <c r="B49" s="176" t="s">
        <v>184</v>
      </c>
      <c r="C49" s="174" t="s">
        <v>354</v>
      </c>
      <c r="D49" s="173" t="str">
        <f>'100'!C53</f>
        <v>Institutions are only required to populate blue cells.</v>
      </c>
      <c r="E49" s="173" t="b">
        <f t="shared" si="0"/>
        <v>0</v>
      </c>
      <c r="F49" s="173" t="b">
        <f t="shared" si="1"/>
        <v>1</v>
      </c>
    </row>
    <row r="50" spans="1:6" ht="26.4">
      <c r="A50" s="176" t="s">
        <v>87</v>
      </c>
      <c r="B50" s="176" t="s">
        <v>183</v>
      </c>
      <c r="C50" s="174" t="s">
        <v>355</v>
      </c>
      <c r="D50" s="173" t="str">
        <f>'100'!C54</f>
        <v>White cells are automated calculations.</v>
      </c>
      <c r="E50" s="173" t="b">
        <f t="shared" si="0"/>
        <v>0</v>
      </c>
      <c r="F50" s="173" t="b">
        <f t="shared" si="1"/>
        <v>1</v>
      </c>
    </row>
    <row r="51" spans="1:6" ht="52.8">
      <c r="A51" s="176" t="s">
        <v>255</v>
      </c>
      <c r="B51" s="176" t="s">
        <v>256</v>
      </c>
      <c r="C51" s="174" t="s">
        <v>356</v>
      </c>
      <c r="D51" s="173" t="str">
        <f>'100'!C55</f>
        <v xml:space="preserve">Other securities held for internal cash management purposes should be reported in cell D12. This amount is provided for reporting purposes only and will not be included in the cash flow calculation. </v>
      </c>
      <c r="E51" s="173" t="b">
        <f t="shared" si="0"/>
        <v>0</v>
      </c>
      <c r="F51" s="173" t="b">
        <f t="shared" si="1"/>
        <v>1</v>
      </c>
    </row>
    <row r="52" spans="1:6">
      <c r="A52" s="176" t="s">
        <v>88</v>
      </c>
      <c r="B52" s="176" t="s">
        <v>146</v>
      </c>
      <c r="C52" s="174" t="s">
        <v>357</v>
      </c>
      <c r="D52" s="173" t="str">
        <f>'100'!C56</f>
        <v>Blank cells</v>
      </c>
      <c r="E52" s="173" t="b">
        <f t="shared" si="0"/>
        <v>0</v>
      </c>
      <c r="F52" s="173" t="b">
        <f t="shared" si="1"/>
        <v>1</v>
      </c>
    </row>
    <row r="53" spans="1:6">
      <c r="A53" s="176" t="s">
        <v>2</v>
      </c>
      <c r="B53" s="176" t="s">
        <v>462</v>
      </c>
      <c r="C53" s="174" t="s">
        <v>358</v>
      </c>
      <c r="D53" s="177" t="str">
        <f>'100'!D5</f>
        <v>Balance at t=0</v>
      </c>
      <c r="E53" s="173" t="b">
        <f t="shared" si="0"/>
        <v>0</v>
      </c>
      <c r="F53" s="173" t="b">
        <f t="shared" si="1"/>
        <v>1</v>
      </c>
    </row>
    <row r="54" spans="1:6" ht="26.4">
      <c r="A54" s="178" t="s">
        <v>262</v>
      </c>
      <c r="B54" s="178" t="s">
        <v>281</v>
      </c>
      <c r="C54" s="174" t="s">
        <v>359</v>
      </c>
      <c r="D54" s="173" t="str">
        <f>'100'!E5</f>
        <v>7 
(Week 1)</v>
      </c>
      <c r="E54" s="173" t="b">
        <f t="shared" si="0"/>
        <v>0</v>
      </c>
      <c r="F54" s="173" t="b">
        <f t="shared" si="1"/>
        <v>1</v>
      </c>
    </row>
    <row r="55" spans="1:6" ht="26.4">
      <c r="A55" s="178" t="s">
        <v>263</v>
      </c>
      <c r="B55" s="178" t="s">
        <v>282</v>
      </c>
      <c r="C55" s="174" t="s">
        <v>360</v>
      </c>
      <c r="D55" s="173" t="str">
        <f>'100'!F5</f>
        <v>14 
(Week 2)</v>
      </c>
      <c r="E55" s="173" t="b">
        <f t="shared" si="0"/>
        <v>0</v>
      </c>
      <c r="F55" s="173" t="b">
        <f t="shared" si="1"/>
        <v>1</v>
      </c>
    </row>
    <row r="56" spans="1:6" ht="26.4">
      <c r="A56" s="178" t="s">
        <v>264</v>
      </c>
      <c r="B56" s="178" t="s">
        <v>283</v>
      </c>
      <c r="C56" s="174" t="s">
        <v>361</v>
      </c>
      <c r="D56" s="173" t="str">
        <f>'100'!G5</f>
        <v>21 
(Week 3)</v>
      </c>
      <c r="E56" s="173" t="b">
        <f t="shared" si="0"/>
        <v>0</v>
      </c>
      <c r="F56" s="173" t="b">
        <f t="shared" si="1"/>
        <v>1</v>
      </c>
    </row>
    <row r="57" spans="1:6" ht="26.4">
      <c r="A57" s="178" t="s">
        <v>265</v>
      </c>
      <c r="B57" s="178" t="s">
        <v>284</v>
      </c>
      <c r="C57" s="174" t="s">
        <v>362</v>
      </c>
      <c r="D57" s="173" t="str">
        <f>'100'!H5</f>
        <v>31 
(Week 4)</v>
      </c>
      <c r="E57" s="173" t="b">
        <f t="shared" si="0"/>
        <v>0</v>
      </c>
      <c r="F57" s="173" t="b">
        <f t="shared" si="1"/>
        <v>1</v>
      </c>
    </row>
    <row r="58" spans="1:6" ht="26.4">
      <c r="A58" s="178" t="s">
        <v>266</v>
      </c>
      <c r="B58" s="178" t="s">
        <v>285</v>
      </c>
      <c r="C58" s="174" t="s">
        <v>363</v>
      </c>
      <c r="D58" s="173" t="str">
        <f>'100'!I5</f>
        <v>60 
(Month 2)</v>
      </c>
      <c r="E58" s="173" t="b">
        <f t="shared" si="0"/>
        <v>0</v>
      </c>
      <c r="F58" s="173" t="b">
        <f t="shared" si="1"/>
        <v>1</v>
      </c>
    </row>
    <row r="59" spans="1:6" ht="26.4">
      <c r="A59" s="178" t="s">
        <v>267</v>
      </c>
      <c r="B59" s="178" t="s">
        <v>286</v>
      </c>
      <c r="C59" s="174" t="s">
        <v>364</v>
      </c>
      <c r="D59" s="173" t="str">
        <f>'100'!J5</f>
        <v>89 
(Month 3)</v>
      </c>
      <c r="E59" s="173" t="b">
        <f t="shared" si="0"/>
        <v>0</v>
      </c>
      <c r="F59" s="173" t="b">
        <f t="shared" si="1"/>
        <v>1</v>
      </c>
    </row>
    <row r="60" spans="1:6" ht="26.4">
      <c r="A60" s="178" t="s">
        <v>268</v>
      </c>
      <c r="B60" s="178" t="s">
        <v>287</v>
      </c>
      <c r="C60" s="174" t="s">
        <v>365</v>
      </c>
      <c r="D60" s="173" t="str">
        <f>'100'!K5</f>
        <v>120 
(Month 4)</v>
      </c>
      <c r="E60" s="173" t="b">
        <f t="shared" si="0"/>
        <v>0</v>
      </c>
      <c r="F60" s="173" t="b">
        <f t="shared" si="1"/>
        <v>1</v>
      </c>
    </row>
    <row r="61" spans="1:6" ht="26.4">
      <c r="A61" s="178" t="s">
        <v>269</v>
      </c>
      <c r="B61" s="178" t="s">
        <v>288</v>
      </c>
      <c r="C61" s="174" t="s">
        <v>366</v>
      </c>
      <c r="D61" s="173" t="str">
        <f>'100'!L5</f>
        <v>150 
(Month 5)</v>
      </c>
      <c r="E61" s="173" t="b">
        <f t="shared" si="0"/>
        <v>0</v>
      </c>
      <c r="F61" s="173" t="b">
        <f t="shared" si="1"/>
        <v>1</v>
      </c>
    </row>
    <row r="62" spans="1:6" ht="26.4">
      <c r="A62" s="178" t="s">
        <v>270</v>
      </c>
      <c r="B62" s="178" t="s">
        <v>289</v>
      </c>
      <c r="C62" s="174" t="s">
        <v>367</v>
      </c>
      <c r="D62" s="173" t="str">
        <f>'100'!M5</f>
        <v>181 
(Month 6)</v>
      </c>
      <c r="E62" s="173" t="b">
        <f t="shared" si="0"/>
        <v>0</v>
      </c>
      <c r="F62" s="173" t="b">
        <f t="shared" si="1"/>
        <v>1</v>
      </c>
    </row>
    <row r="63" spans="1:6" ht="26.4">
      <c r="A63" s="178" t="s">
        <v>271</v>
      </c>
      <c r="B63" s="178" t="s">
        <v>290</v>
      </c>
      <c r="C63" s="174" t="s">
        <v>368</v>
      </c>
      <c r="D63" s="173" t="str">
        <f>'100'!N5</f>
        <v>211 
(Month 7)</v>
      </c>
      <c r="E63" s="173" t="b">
        <f t="shared" si="0"/>
        <v>0</v>
      </c>
      <c r="F63" s="173" t="b">
        <f t="shared" si="1"/>
        <v>1</v>
      </c>
    </row>
    <row r="64" spans="1:6" ht="26.4">
      <c r="A64" s="178" t="s">
        <v>272</v>
      </c>
      <c r="B64" s="178" t="s">
        <v>291</v>
      </c>
      <c r="C64" s="174" t="s">
        <v>369</v>
      </c>
      <c r="D64" s="173" t="str">
        <f>'100'!O5</f>
        <v>242 
(Month 8)</v>
      </c>
      <c r="E64" s="173" t="b">
        <f t="shared" si="0"/>
        <v>0</v>
      </c>
      <c r="F64" s="173" t="b">
        <f t="shared" si="1"/>
        <v>1</v>
      </c>
    </row>
    <row r="65" spans="1:6" ht="26.4">
      <c r="A65" s="178" t="s">
        <v>273</v>
      </c>
      <c r="B65" s="178" t="s">
        <v>292</v>
      </c>
      <c r="C65" s="174" t="s">
        <v>370</v>
      </c>
      <c r="D65" s="173" t="str">
        <f>'100'!P5</f>
        <v>273 
(Month 9)</v>
      </c>
      <c r="E65" s="173" t="b">
        <f t="shared" si="0"/>
        <v>0</v>
      </c>
      <c r="F65" s="173" t="b">
        <f t="shared" si="1"/>
        <v>1</v>
      </c>
    </row>
    <row r="66" spans="1:6" ht="26.4">
      <c r="A66" s="178" t="s">
        <v>274</v>
      </c>
      <c r="B66" s="178" t="s">
        <v>293</v>
      </c>
      <c r="C66" s="174" t="s">
        <v>371</v>
      </c>
      <c r="D66" s="173" t="str">
        <f>'100'!Q5</f>
        <v>303 
(Month 10)</v>
      </c>
      <c r="E66" s="173" t="b">
        <f t="shared" si="0"/>
        <v>0</v>
      </c>
      <c r="F66" s="173" t="b">
        <f t="shared" si="1"/>
        <v>1</v>
      </c>
    </row>
    <row r="67" spans="1:6" ht="26.4">
      <c r="A67" s="178" t="s">
        <v>275</v>
      </c>
      <c r="B67" s="178" t="s">
        <v>294</v>
      </c>
      <c r="C67" s="174" t="s">
        <v>372</v>
      </c>
      <c r="D67" s="173" t="str">
        <f>'100'!R5</f>
        <v>334 
(Month 11)</v>
      </c>
      <c r="E67" s="173" t="b">
        <f t="shared" ref="E67:E130" si="2">D67=A67</f>
        <v>0</v>
      </c>
      <c r="F67" s="173" t="b">
        <f t="shared" ref="F67:F130" si="3">D67=B67</f>
        <v>1</v>
      </c>
    </row>
    <row r="68" spans="1:6" ht="26.4">
      <c r="A68" s="178" t="s">
        <v>276</v>
      </c>
      <c r="B68" s="178" t="s">
        <v>295</v>
      </c>
      <c r="C68" s="174" t="s">
        <v>373</v>
      </c>
      <c r="D68" s="173" t="str">
        <f>'100'!S5</f>
        <v>364 
(Month 12)</v>
      </c>
      <c r="E68" s="173" t="b">
        <f t="shared" si="2"/>
        <v>0</v>
      </c>
      <c r="F68" s="173" t="b">
        <f t="shared" si="3"/>
        <v>1</v>
      </c>
    </row>
    <row r="69" spans="1:6">
      <c r="A69" s="176" t="s">
        <v>3</v>
      </c>
      <c r="B69" s="176" t="s">
        <v>149</v>
      </c>
      <c r="C69" s="174" t="s">
        <v>374</v>
      </c>
      <c r="D69" s="173" t="str">
        <f>'100'!T5</f>
        <v>&gt; 1 Year</v>
      </c>
      <c r="E69" s="173" t="b">
        <f t="shared" si="2"/>
        <v>0</v>
      </c>
      <c r="F69" s="173" t="b">
        <f t="shared" si="3"/>
        <v>1</v>
      </c>
    </row>
    <row r="70" spans="1:6" ht="26.4">
      <c r="A70" s="176" t="s">
        <v>150</v>
      </c>
      <c r="B70" s="176" t="s">
        <v>151</v>
      </c>
      <c r="C70" s="174" t="s">
        <v>375</v>
      </c>
      <c r="D70" s="173" t="str">
        <f>'100'!U4</f>
        <v>Comments</v>
      </c>
      <c r="E70" s="173" t="b">
        <f t="shared" si="2"/>
        <v>0</v>
      </c>
      <c r="F70" s="173" t="b">
        <f t="shared" si="3"/>
        <v>1</v>
      </c>
    </row>
    <row r="71" spans="1:6">
      <c r="A71" s="176" t="s">
        <v>0</v>
      </c>
      <c r="B71" s="176" t="s">
        <v>152</v>
      </c>
      <c r="C71" s="174" t="s">
        <v>376</v>
      </c>
      <c r="D71" s="173" t="str">
        <f>'100'!A2</f>
        <v>CASH FLOW</v>
      </c>
      <c r="E71" s="173" t="b">
        <f t="shared" si="2"/>
        <v>0</v>
      </c>
      <c r="F71" s="173" t="b">
        <f t="shared" si="3"/>
        <v>1</v>
      </c>
    </row>
    <row r="72" spans="1:6">
      <c r="A72" s="176" t="s">
        <v>1</v>
      </c>
      <c r="B72" s="176" t="s">
        <v>153</v>
      </c>
      <c r="C72" s="174" t="s">
        <v>377</v>
      </c>
      <c r="D72" s="179" t="str">
        <f>'100'!A3</f>
        <v>(In thousands of Canadian Dollars)</v>
      </c>
      <c r="E72" s="173" t="b">
        <f t="shared" si="2"/>
        <v>0</v>
      </c>
      <c r="F72" s="173" t="b">
        <f t="shared" si="3"/>
        <v>1</v>
      </c>
    </row>
    <row r="73" spans="1:6">
      <c r="A73" s="176" t="s">
        <v>154</v>
      </c>
      <c r="B73" s="176" t="s">
        <v>156</v>
      </c>
      <c r="C73" s="174" t="s">
        <v>378</v>
      </c>
      <c r="D73" s="173" t="str">
        <f>'100'!F42</f>
        <v>Week</v>
      </c>
      <c r="E73" s="173" t="b">
        <f t="shared" si="2"/>
        <v>0</v>
      </c>
      <c r="F73" s="173" t="b">
        <f t="shared" si="3"/>
        <v>1</v>
      </c>
    </row>
    <row r="74" spans="1:6">
      <c r="A74" s="176" t="s">
        <v>155</v>
      </c>
      <c r="B74" s="176" t="s">
        <v>157</v>
      </c>
      <c r="C74" s="174" t="s">
        <v>379</v>
      </c>
      <c r="D74" s="173" t="str">
        <f>'100'!G42</f>
        <v>Month</v>
      </c>
      <c r="E74" s="173" t="b">
        <f t="shared" si="2"/>
        <v>0</v>
      </c>
      <c r="F74" s="173" t="b">
        <f t="shared" si="3"/>
        <v>1</v>
      </c>
    </row>
    <row r="75" spans="1:6">
      <c r="A75" s="176" t="s">
        <v>159</v>
      </c>
      <c r="B75" s="176" t="s">
        <v>162</v>
      </c>
      <c r="C75" s="172" t="s">
        <v>380</v>
      </c>
      <c r="D75" s="173" t="str">
        <f>Instructions!B1</f>
        <v>General Instructions</v>
      </c>
      <c r="E75" s="173" t="b">
        <f t="shared" si="2"/>
        <v>0</v>
      </c>
      <c r="F75" s="173" t="b">
        <f t="shared" si="3"/>
        <v>1</v>
      </c>
    </row>
    <row r="76" spans="1:6" ht="145.19999999999999">
      <c r="A76" s="176" t="s">
        <v>296</v>
      </c>
      <c r="B76" s="176" t="s">
        <v>191</v>
      </c>
      <c r="C76" s="172" t="s">
        <v>381</v>
      </c>
      <c r="D76" s="173" t="str">
        <f>Instructions!B2</f>
        <v>Institutions must only populate blue cells of the template, based on their projected cash flows and point-in-time account balances. Input all data as positive numbers or zero. 
Maturing assets must reflect the behaviour expected by the institution in the period in which they mature. For example, a loan expected to be rolled over at maturity would not be reflected as an inflow. All significant assumptions should be recorded in the "Comments" column.</v>
      </c>
      <c r="E76" s="173" t="b">
        <f t="shared" si="2"/>
        <v>0</v>
      </c>
      <c r="F76" s="173" t="b">
        <f t="shared" si="3"/>
        <v>1</v>
      </c>
    </row>
    <row r="77" spans="1:6">
      <c r="A77" s="176" t="s">
        <v>160</v>
      </c>
      <c r="B77" s="176" t="s">
        <v>163</v>
      </c>
      <c r="C77" s="172" t="s">
        <v>382</v>
      </c>
      <c r="D77" s="173" t="str">
        <f>Instructions!B5</f>
        <v xml:space="preserve">Description of the input cells </v>
      </c>
      <c r="E77" s="173" t="b">
        <f t="shared" si="2"/>
        <v>0</v>
      </c>
      <c r="F77" s="173" t="b">
        <f t="shared" si="3"/>
        <v>1</v>
      </c>
    </row>
    <row r="78" spans="1:6">
      <c r="A78" s="176" t="s">
        <v>161</v>
      </c>
      <c r="B78" s="176" t="s">
        <v>116</v>
      </c>
      <c r="C78" s="172" t="s">
        <v>383</v>
      </c>
      <c r="D78" s="173" t="str">
        <f>Instructions!B7</f>
        <v>Unencumbered liquid assets</v>
      </c>
      <c r="E78" s="173" t="b">
        <f t="shared" si="2"/>
        <v>0</v>
      </c>
      <c r="F78" s="173" t="b">
        <f t="shared" si="3"/>
        <v>1</v>
      </c>
    </row>
    <row r="79" spans="1:6">
      <c r="A79" s="176" t="s">
        <v>24</v>
      </c>
      <c r="B79" s="176" t="s">
        <v>118</v>
      </c>
      <c r="C79" s="172" t="s">
        <v>384</v>
      </c>
      <c r="D79" s="173" t="str">
        <f>Instructions!B8</f>
        <v>Coins and banknotes</v>
      </c>
      <c r="E79" s="173" t="b">
        <f t="shared" si="2"/>
        <v>0</v>
      </c>
      <c r="F79" s="173" t="b">
        <f t="shared" si="3"/>
        <v>1</v>
      </c>
    </row>
    <row r="80" spans="1:6">
      <c r="A80" s="176" t="s">
        <v>90</v>
      </c>
      <c r="B80" s="176" t="s">
        <v>119</v>
      </c>
      <c r="C80" s="172" t="s">
        <v>385</v>
      </c>
      <c r="D80" s="173" t="str">
        <f>Instructions!B9</f>
        <v>Demand deposits with other financial institutions</v>
      </c>
      <c r="E80" s="173" t="b">
        <f t="shared" si="2"/>
        <v>0</v>
      </c>
      <c r="F80" s="173" t="b">
        <f t="shared" si="3"/>
        <v>1</v>
      </c>
    </row>
    <row r="81" spans="1:6">
      <c r="A81" s="176" t="s">
        <v>28</v>
      </c>
      <c r="B81" s="176" t="s">
        <v>166</v>
      </c>
      <c r="C81" s="172" t="s">
        <v>386</v>
      </c>
      <c r="D81" s="173" t="str">
        <f>Instructions!B10</f>
        <v>Eligible Securities</v>
      </c>
      <c r="E81" s="173" t="b">
        <f t="shared" si="2"/>
        <v>0</v>
      </c>
      <c r="F81" s="173" t="b">
        <f t="shared" si="3"/>
        <v>1</v>
      </c>
    </row>
    <row r="82" spans="1:6">
      <c r="A82" s="176" t="s">
        <v>92</v>
      </c>
      <c r="B82" s="176" t="s">
        <v>167</v>
      </c>
      <c r="C82" s="172" t="s">
        <v>387</v>
      </c>
      <c r="D82" s="173" t="str">
        <f>Instructions!B11</f>
        <v>Other securities - for reporting purpose only</v>
      </c>
      <c r="E82" s="173" t="b">
        <f t="shared" si="2"/>
        <v>0</v>
      </c>
      <c r="F82" s="173" t="b">
        <f t="shared" si="3"/>
        <v>1</v>
      </c>
    </row>
    <row r="83" spans="1:6" ht="39.6">
      <c r="A83" s="176" t="s">
        <v>89</v>
      </c>
      <c r="B83" s="176" t="s">
        <v>193</v>
      </c>
      <c r="C83" s="172" t="s">
        <v>388</v>
      </c>
      <c r="D83" s="173" t="str">
        <f>Instructions!C8</f>
        <v>Coins and banknotes currently held by the institution and immediately available to meet obligations.</v>
      </c>
      <c r="E83" s="173" t="b">
        <f t="shared" si="2"/>
        <v>0</v>
      </c>
      <c r="F83" s="173" t="b">
        <f t="shared" si="3"/>
        <v>1</v>
      </c>
    </row>
    <row r="84" spans="1:6" ht="79.2">
      <c r="A84" s="176" t="s">
        <v>91</v>
      </c>
      <c r="B84" s="176" t="s">
        <v>194</v>
      </c>
      <c r="C84" s="172" t="s">
        <v>389</v>
      </c>
      <c r="D84" s="173" t="str">
        <f>Instructions!C9</f>
        <v>Deposits with other regulated financial institutions that are available on demand and are not encumbered or subject to withdrawal restrictions (e.g., notice period or deposit held for operational reasons such as clearing, access to payment systems).</v>
      </c>
      <c r="E84" s="173" t="b">
        <f t="shared" si="2"/>
        <v>0</v>
      </c>
      <c r="F84" s="173" t="b">
        <f t="shared" si="3"/>
        <v>1</v>
      </c>
    </row>
    <row r="85" spans="1:6" ht="189" customHeight="1">
      <c r="A85" s="176" t="s">
        <v>277</v>
      </c>
      <c r="B85" s="176" t="s">
        <v>299</v>
      </c>
      <c r="C85" s="172" t="s">
        <v>390</v>
      </c>
      <c r="D85" s="173" t="str">
        <f>Instructions!C10</f>
        <v>Eligible Securities include marketable securities representing claims on or guaranteed by sovereigns, central banks, and public sector entities assigned a 0% risk-weight under the Basel II Standardised Approach for credit risk provided they are not an obligation of a financial institution or any of its affiliated entities. This would also include claims on all provincial and territorial governments and agents of the federal, provincial or territorial government whose debts are, by virtue of their enabling legislation, obligations of the parent government. Securities issued under the National Housing Act Mortgage Backed Securities (NHA MBS) program may be included as Eligible Securities. For greater clarity, Eligible Securities in the context of the Cash Flows Statement (CFS) metric correspond to Level 1 HQLA in the Liquidity Coverage Ratio (LCR).</v>
      </c>
      <c r="E85" s="173" t="b">
        <f t="shared" si="2"/>
        <v>0</v>
      </c>
      <c r="F85" s="173" t="b">
        <f t="shared" si="3"/>
        <v>1</v>
      </c>
    </row>
    <row r="86" spans="1:6" ht="66">
      <c r="A86" s="176" t="s">
        <v>93</v>
      </c>
      <c r="B86" s="172" t="s">
        <v>168</v>
      </c>
      <c r="C86" s="172" t="s">
        <v>391</v>
      </c>
      <c r="D86" s="173" t="str">
        <f>Instructions!C11</f>
        <v xml:space="preserve">Report here other securities held for internal liquidity management purposes not included above. These are reported for monitoring purposes and are not counted in the stock of Unencumbered liquid assets. </v>
      </c>
      <c r="E86" s="173" t="b">
        <f t="shared" si="2"/>
        <v>0</v>
      </c>
      <c r="F86" s="173" t="b">
        <f t="shared" si="3"/>
        <v>1</v>
      </c>
    </row>
    <row r="87" spans="1:6">
      <c r="A87" s="176" t="s">
        <v>30</v>
      </c>
      <c r="B87" s="172" t="s">
        <v>123</v>
      </c>
      <c r="C87" s="172" t="s">
        <v>392</v>
      </c>
      <c r="D87" s="173" t="str">
        <f>Instructions!B13</f>
        <v>Cash inflows</v>
      </c>
      <c r="E87" s="173" t="b">
        <f t="shared" si="2"/>
        <v>0</v>
      </c>
      <c r="F87" s="173" t="b">
        <f t="shared" si="3"/>
        <v>1</v>
      </c>
    </row>
    <row r="88" spans="1:6">
      <c r="A88" s="176" t="s">
        <v>32</v>
      </c>
      <c r="B88" s="172" t="s">
        <v>124</v>
      </c>
      <c r="C88" s="172" t="s">
        <v>393</v>
      </c>
      <c r="D88" s="173" t="str">
        <f>Instructions!B14</f>
        <v>Fee income</v>
      </c>
      <c r="E88" s="173" t="b">
        <f t="shared" si="2"/>
        <v>0</v>
      </c>
      <c r="F88" s="173" t="b">
        <f t="shared" si="3"/>
        <v>1</v>
      </c>
    </row>
    <row r="89" spans="1:6">
      <c r="A89" s="176" t="s">
        <v>95</v>
      </c>
      <c r="B89" s="172" t="s">
        <v>125</v>
      </c>
      <c r="C89" s="172" t="s">
        <v>394</v>
      </c>
      <c r="D89" s="173" t="str">
        <f>Instructions!B15</f>
        <v xml:space="preserve">Interest on investments </v>
      </c>
      <c r="E89" s="173" t="b">
        <f t="shared" si="2"/>
        <v>0</v>
      </c>
      <c r="F89" s="173" t="b">
        <f t="shared" si="3"/>
        <v>1</v>
      </c>
    </row>
    <row r="90" spans="1:6">
      <c r="A90" s="176" t="s">
        <v>36</v>
      </c>
      <c r="B90" s="172" t="s">
        <v>126</v>
      </c>
      <c r="C90" s="172" t="s">
        <v>395</v>
      </c>
      <c r="D90" s="173" t="str">
        <f>Instructions!B16</f>
        <v xml:space="preserve">Interest on loans </v>
      </c>
      <c r="E90" s="173" t="b">
        <f t="shared" si="2"/>
        <v>0</v>
      </c>
      <c r="F90" s="173" t="b">
        <f t="shared" si="3"/>
        <v>1</v>
      </c>
    </row>
    <row r="91" spans="1:6">
      <c r="A91" s="176" t="s">
        <v>98</v>
      </c>
      <c r="B91" s="172" t="s">
        <v>127</v>
      </c>
      <c r="C91" s="172" t="s">
        <v>396</v>
      </c>
      <c r="D91" s="173" t="str">
        <f>Instructions!B17</f>
        <v xml:space="preserve">Maturing loans </v>
      </c>
      <c r="E91" s="173" t="b">
        <f t="shared" si="2"/>
        <v>0</v>
      </c>
      <c r="F91" s="173" t="b">
        <f t="shared" si="3"/>
        <v>1</v>
      </c>
    </row>
    <row r="92" spans="1:6">
      <c r="A92" s="176" t="s">
        <v>39</v>
      </c>
      <c r="B92" s="172" t="s">
        <v>128</v>
      </c>
      <c r="C92" s="172" t="s">
        <v>397</v>
      </c>
      <c r="D92" s="173" t="str">
        <f>Instructions!B18</f>
        <v>Other</v>
      </c>
      <c r="E92" s="173" t="b">
        <f t="shared" si="2"/>
        <v>0</v>
      </c>
      <c r="F92" s="173" t="b">
        <f t="shared" si="3"/>
        <v>1</v>
      </c>
    </row>
    <row r="93" spans="1:6" ht="105.6">
      <c r="A93" s="176" t="s">
        <v>94</v>
      </c>
      <c r="B93" s="176" t="s">
        <v>169</v>
      </c>
      <c r="C93" s="172" t="s">
        <v>398</v>
      </c>
      <c r="D93" s="173" t="str">
        <f>Instructions!C14</f>
        <v>Report expected fee income to be collected in each period derived from the institution's operation (e.g. from assets under management/administration, custody servives, investment advices, etc.). Fees should only consider existing and commited business (i.e., not factor in prospective new business).</v>
      </c>
      <c r="E93" s="173" t="b">
        <f t="shared" si="2"/>
        <v>0</v>
      </c>
      <c r="F93" s="173" t="b">
        <f t="shared" si="3"/>
        <v>1</v>
      </c>
    </row>
    <row r="94" spans="1:6" ht="52.8">
      <c r="A94" s="176" t="s">
        <v>96</v>
      </c>
      <c r="B94" s="176" t="s">
        <v>170</v>
      </c>
      <c r="C94" s="172" t="s">
        <v>399</v>
      </c>
      <c r="D94" s="173" t="str">
        <f>Instructions!C15</f>
        <v>Report interest and dividend payments collected from performing investments, including from investments that do not qualify as unencumbered liquid assets, in each period.</v>
      </c>
      <c r="E94" s="173" t="b">
        <f t="shared" si="2"/>
        <v>0</v>
      </c>
      <c r="F94" s="173" t="b">
        <f t="shared" si="3"/>
        <v>1</v>
      </c>
    </row>
    <row r="95" spans="1:6" ht="52.8">
      <c r="A95" s="176" t="s">
        <v>97</v>
      </c>
      <c r="B95" s="176" t="s">
        <v>171</v>
      </c>
      <c r="C95" s="172" t="s">
        <v>400</v>
      </c>
      <c r="D95" s="173" t="str">
        <f>Instructions!C16</f>
        <v>Report interest payments (and periodic capital repayment for amortizing loans) collected from performing loans in each period.</v>
      </c>
      <c r="E95" s="173" t="b">
        <f t="shared" si="2"/>
        <v>0</v>
      </c>
      <c r="F95" s="173" t="b">
        <f t="shared" si="3"/>
        <v>1</v>
      </c>
    </row>
    <row r="96" spans="1:6" ht="132">
      <c r="A96" s="176" t="s">
        <v>99</v>
      </c>
      <c r="B96" s="176" t="s">
        <v>172</v>
      </c>
      <c r="C96" s="172" t="s">
        <v>401</v>
      </c>
      <c r="D96" s="173" t="str">
        <f>Instructions!C17</f>
        <v>Report the total of all terms loans maturing in the next 12 months in "Balance at t:0". Report maturing loans expected to be collected in each time period (i.e., loans that will not be rolled over).  Institutions should provide assumptions and other relevant information in the "Comments" column. Open or no maturity loans should not be reported nor should any inflow be recorded aside from contractually due minimum payments.</v>
      </c>
      <c r="E96" s="173" t="b">
        <f t="shared" si="2"/>
        <v>0</v>
      </c>
      <c r="F96" s="173" t="b">
        <f t="shared" si="3"/>
        <v>1</v>
      </c>
    </row>
    <row r="97" spans="1:6" ht="92.4">
      <c r="A97" s="176" t="s">
        <v>100</v>
      </c>
      <c r="B97" s="176" t="s">
        <v>173</v>
      </c>
      <c r="C97" s="172" t="s">
        <v>402</v>
      </c>
      <c r="D97" s="173" t="str">
        <f>Instructions!C18</f>
        <v>Include other operational cash inflow contractually due in each period. Provide an explanation in the "Comments" column. Extraordinary items and non-recuring items should be discussed with the institution's lead supervisor prior to including them in the template.</v>
      </c>
      <c r="E97" s="173" t="b">
        <f t="shared" si="2"/>
        <v>0</v>
      </c>
      <c r="F97" s="173" t="b">
        <f t="shared" si="3"/>
        <v>1</v>
      </c>
    </row>
    <row r="98" spans="1:6">
      <c r="A98" s="176" t="s">
        <v>114</v>
      </c>
      <c r="B98" s="172" t="s">
        <v>164</v>
      </c>
      <c r="C98" s="172" t="s">
        <v>403</v>
      </c>
      <c r="D98" s="173" t="str">
        <f>Instructions!B20</f>
        <v>Cash outflow</v>
      </c>
      <c r="E98" s="173" t="b">
        <f t="shared" si="2"/>
        <v>0</v>
      </c>
      <c r="F98" s="173" t="b">
        <f t="shared" si="3"/>
        <v>1</v>
      </c>
    </row>
    <row r="99" spans="1:6">
      <c r="A99" s="176" t="s">
        <v>101</v>
      </c>
      <c r="B99" s="172" t="s">
        <v>130</v>
      </c>
      <c r="C99" s="172" t="s">
        <v>404</v>
      </c>
      <c r="D99" s="173" t="str">
        <f>Instructions!B21</f>
        <v>Operating expenses</v>
      </c>
      <c r="E99" s="173" t="b">
        <f t="shared" si="2"/>
        <v>0</v>
      </c>
      <c r="F99" s="173" t="b">
        <f t="shared" si="3"/>
        <v>1</v>
      </c>
    </row>
    <row r="100" spans="1:6">
      <c r="A100" s="176" t="s">
        <v>43</v>
      </c>
      <c r="B100" s="172" t="s">
        <v>131</v>
      </c>
      <c r="C100" s="172" t="s">
        <v>405</v>
      </c>
      <c r="D100" s="173" t="str">
        <f>Instructions!B22</f>
        <v>Payroll</v>
      </c>
      <c r="E100" s="173" t="b">
        <f t="shared" si="2"/>
        <v>0</v>
      </c>
      <c r="F100" s="173" t="b">
        <f t="shared" si="3"/>
        <v>1</v>
      </c>
    </row>
    <row r="101" spans="1:6" ht="26.4">
      <c r="A101" s="176" t="s">
        <v>257</v>
      </c>
      <c r="B101" s="172" t="s">
        <v>208</v>
      </c>
      <c r="C101" s="172" t="s">
        <v>406</v>
      </c>
      <c r="D101" s="173" t="str">
        <f>Instructions!B23</f>
        <v>Maturing term deposits - retail customers (natural person and small  business customers), insured</v>
      </c>
      <c r="E101" s="173" t="b">
        <f t="shared" si="2"/>
        <v>0</v>
      </c>
      <c r="F101" s="173" t="b">
        <f t="shared" si="3"/>
        <v>1</v>
      </c>
    </row>
    <row r="102" spans="1:6" ht="26.4">
      <c r="A102" s="176" t="s">
        <v>258</v>
      </c>
      <c r="B102" s="172" t="s">
        <v>216</v>
      </c>
      <c r="C102" s="172" t="s">
        <v>407</v>
      </c>
      <c r="D102" s="173" t="str">
        <f>Instructions!B24</f>
        <v>Maturing term deposits - retail customers (natural person and small  business customers), uninsured</v>
      </c>
      <c r="E102" s="173" t="b">
        <f t="shared" si="2"/>
        <v>0</v>
      </c>
      <c r="F102" s="173" t="b">
        <f t="shared" si="3"/>
        <v>1</v>
      </c>
    </row>
    <row r="103" spans="1:6">
      <c r="A103" s="176" t="s">
        <v>76</v>
      </c>
      <c r="B103" s="172" t="s">
        <v>142</v>
      </c>
      <c r="C103" s="172" t="s">
        <v>408</v>
      </c>
      <c r="D103" s="173" t="str">
        <f>Instructions!B25</f>
        <v>Maturing term deposit - brokered</v>
      </c>
      <c r="E103" s="173" t="b">
        <f t="shared" si="2"/>
        <v>0</v>
      </c>
      <c r="F103" s="173" t="b">
        <f t="shared" si="3"/>
        <v>1</v>
      </c>
    </row>
    <row r="104" spans="1:6">
      <c r="A104" s="176" t="s">
        <v>104</v>
      </c>
      <c r="B104" s="172" t="s">
        <v>143</v>
      </c>
      <c r="C104" s="172" t="s">
        <v>409</v>
      </c>
      <c r="D104" s="173" t="str">
        <f>Instructions!B26</f>
        <v>Maturing term deposit - all other</v>
      </c>
      <c r="E104" s="173" t="b">
        <f t="shared" si="2"/>
        <v>0</v>
      </c>
      <c r="F104" s="173" t="b">
        <f t="shared" si="3"/>
        <v>1</v>
      </c>
    </row>
    <row r="105" spans="1:6" ht="26.4">
      <c r="A105" s="176" t="s">
        <v>210</v>
      </c>
      <c r="B105" s="172" t="s">
        <v>212</v>
      </c>
      <c r="C105" s="172" t="s">
        <v>410</v>
      </c>
      <c r="D105" s="173" t="str">
        <f>Instructions!B27</f>
        <v>Demand deposits - retail customers (natural person and small  business customers), insured</v>
      </c>
      <c r="E105" s="173" t="b">
        <f t="shared" si="2"/>
        <v>0</v>
      </c>
      <c r="F105" s="173" t="b">
        <f t="shared" si="3"/>
        <v>1</v>
      </c>
    </row>
    <row r="106" spans="1:6" ht="26.4">
      <c r="A106" s="176" t="s">
        <v>211</v>
      </c>
      <c r="B106" s="172" t="s">
        <v>213</v>
      </c>
      <c r="C106" s="172" t="s">
        <v>411</v>
      </c>
      <c r="D106" s="173" t="str">
        <f>Instructions!B28</f>
        <v>Demand deposits - retail customers (natural person and small  business customers), uninsured</v>
      </c>
      <c r="E106" s="173" t="b">
        <f t="shared" si="2"/>
        <v>0</v>
      </c>
      <c r="F106" s="173" t="b">
        <f t="shared" si="3"/>
        <v>1</v>
      </c>
    </row>
    <row r="107" spans="1:6">
      <c r="A107" s="176" t="s">
        <v>105</v>
      </c>
      <c r="B107" s="172" t="s">
        <v>134</v>
      </c>
      <c r="C107" s="172" t="s">
        <v>412</v>
      </c>
      <c r="D107" s="173" t="str">
        <f>Instructions!B29</f>
        <v>Demand deposits - brokered</v>
      </c>
      <c r="E107" s="173" t="b">
        <f t="shared" si="2"/>
        <v>0</v>
      </c>
      <c r="F107" s="173" t="b">
        <f t="shared" si="3"/>
        <v>1</v>
      </c>
    </row>
    <row r="108" spans="1:6">
      <c r="A108" s="176" t="s">
        <v>86</v>
      </c>
      <c r="B108" s="172" t="s">
        <v>135</v>
      </c>
      <c r="C108" s="172" t="s">
        <v>413</v>
      </c>
      <c r="D108" s="173" t="str">
        <f>Instructions!B30</f>
        <v>Demand deposits - all other</v>
      </c>
      <c r="E108" s="173" t="b">
        <f t="shared" si="2"/>
        <v>0</v>
      </c>
      <c r="F108" s="173" t="b">
        <f t="shared" si="3"/>
        <v>1</v>
      </c>
    </row>
    <row r="109" spans="1:6">
      <c r="A109" s="176" t="s">
        <v>64</v>
      </c>
      <c r="B109" s="172" t="s">
        <v>136</v>
      </c>
      <c r="C109" s="172" t="s">
        <v>414</v>
      </c>
      <c r="D109" s="173" t="str">
        <f>Instructions!B31</f>
        <v>Interest payable</v>
      </c>
      <c r="E109" s="173" t="b">
        <f t="shared" si="2"/>
        <v>0</v>
      </c>
      <c r="F109" s="173" t="b">
        <f t="shared" si="3"/>
        <v>1</v>
      </c>
    </row>
    <row r="110" spans="1:6">
      <c r="A110" s="176" t="s">
        <v>39</v>
      </c>
      <c r="B110" s="172" t="s">
        <v>128</v>
      </c>
      <c r="C110" s="172" t="s">
        <v>415</v>
      </c>
      <c r="D110" s="173" t="str">
        <f>Instructions!B32</f>
        <v>Other</v>
      </c>
      <c r="E110" s="173" t="b">
        <f t="shared" si="2"/>
        <v>0</v>
      </c>
      <c r="F110" s="173" t="b">
        <f t="shared" si="3"/>
        <v>1</v>
      </c>
    </row>
    <row r="111" spans="1:6" ht="52.8">
      <c r="A111" s="176" t="s">
        <v>102</v>
      </c>
      <c r="B111" s="172" t="s">
        <v>174</v>
      </c>
      <c r="C111" s="172" t="s">
        <v>416</v>
      </c>
      <c r="D111" s="173" t="str">
        <f>Instructions!C21</f>
        <v xml:space="preserve">Include operational expenses other than payroll related (e.g. rent, marketing, etc.). Provide a high level breakdown of the items included in the "Comments" column. </v>
      </c>
      <c r="E111" s="173" t="b">
        <f t="shared" si="2"/>
        <v>0</v>
      </c>
      <c r="F111" s="173" t="b">
        <f t="shared" si="3"/>
        <v>1</v>
      </c>
    </row>
    <row r="112" spans="1:6" ht="52.8">
      <c r="A112" s="176" t="s">
        <v>103</v>
      </c>
      <c r="B112" s="172" t="s">
        <v>175</v>
      </c>
      <c r="C112" s="172" t="s">
        <v>417</v>
      </c>
      <c r="D112" s="173" t="str">
        <f>Instructions!C22</f>
        <v>Report planned payroll expenses in each period. Bonus and performance incentives should be included in the period where they will be paid.</v>
      </c>
      <c r="E112" s="173" t="b">
        <f t="shared" si="2"/>
        <v>0</v>
      </c>
      <c r="F112" s="173" t="b">
        <f t="shared" si="3"/>
        <v>1</v>
      </c>
    </row>
    <row r="113" spans="1:6" ht="409.5" customHeight="1">
      <c r="A113" s="176" t="s">
        <v>197</v>
      </c>
      <c r="B113" s="176" t="s">
        <v>278</v>
      </c>
      <c r="C113" s="172" t="s">
        <v>418</v>
      </c>
      <c r="D113" s="173" t="str">
        <f>Instructions!C23</f>
        <v>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For example, a $100 insured retail term deposit with an initial and day-of-computation maturity of two months would mean institutions must record $100 in the row "Maturing term deposits - retail customers, insured" (cell I23) at month 2. The periodic outflow is a calculated cell based on the prescribed outflow rate. Then, in month 4, institutions should input $95 ($100 minus the periodic outflow) in the row "Maturing term deposits - retail customers, insured" (cell K23) and so on for months 6, 8, 10, and 12. 
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This category is limited to deposit that are covered by an deposit insurance scheme (e.g. CDIC). 
Retail customers include retail deposits by a natural person and small business customers (SBC) deposits.</v>
      </c>
      <c r="E113" s="173" t="b">
        <f t="shared" si="2"/>
        <v>0</v>
      </c>
      <c r="F113" s="173" t="b">
        <f t="shared" si="3"/>
        <v>1</v>
      </c>
    </row>
    <row r="114" spans="1:6" ht="273.60000000000002" customHeight="1">
      <c r="A114" s="176" t="s">
        <v>196</v>
      </c>
      <c r="B114" s="176" t="s">
        <v>195</v>
      </c>
      <c r="C114" s="172" t="s">
        <v>419</v>
      </c>
      <c r="D114" s="173" t="str">
        <f>Instructions!C24</f>
        <v>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(see example provided above for "Maturing term deposits - retail customers, insured"). 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The periodic outflow is a calculated cell.  
Retail customers include retail deposits by a natural person and SBC deposits.</v>
      </c>
      <c r="E114" s="173" t="b">
        <f t="shared" si="2"/>
        <v>0</v>
      </c>
      <c r="F114" s="173" t="b">
        <f t="shared" si="3"/>
        <v>1</v>
      </c>
    </row>
    <row r="115" spans="1:6" ht="250.8">
      <c r="A115" s="176" t="s">
        <v>201</v>
      </c>
      <c r="B115" s="172" t="s">
        <v>200</v>
      </c>
      <c r="C115" s="172" t="s">
        <v>420</v>
      </c>
      <c r="D115" s="173" t="str">
        <f>Instructions!C25</f>
        <v>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(see example provided above for "Maturing term deposits - retail customers, insured"). Brokered deposits are deposits that are sourced through a third-party, i.e. where the underlying customer does not directly place the deposit with the institution. Both insured and uninsured deposits are included. The periodic outflow is a calculated cell.
Retail customers include retail deposits by a natural person and SBC deposits.</v>
      </c>
      <c r="E115" s="173" t="b">
        <f t="shared" si="2"/>
        <v>0</v>
      </c>
      <c r="F115" s="173" t="b">
        <f t="shared" si="3"/>
        <v>1</v>
      </c>
    </row>
    <row r="116" spans="1:6" ht="211.2">
      <c r="A116" s="176" t="s">
        <v>203</v>
      </c>
      <c r="B116" s="172" t="s">
        <v>202</v>
      </c>
      <c r="C116" s="172" t="s">
        <v>421</v>
      </c>
      <c r="D116" s="173" t="str">
        <f>Instructions!C26</f>
        <v>Include the notional amount of each term deposit that matures in the respective time period and total notional amount outstanding in column "Balance at t:0". A periodic outflow is assumed for each maturing term deposit. The remaining balance, i.e. maturing term deposit minus the periodic outflow, is assumed to be renewed at the same tenor as the intial term deposit (see example provided above for "Maturing term deposits - retail customers, insured"). This category includes all term deposits not included in the category above. The periodic outflow is a calculated cell. 
Retail customers include retail deposits by a natural person and SBC deposits.</v>
      </c>
      <c r="E116" s="173" t="b">
        <f t="shared" si="2"/>
        <v>0</v>
      </c>
      <c r="F116" s="173" t="b">
        <f t="shared" si="3"/>
        <v>1</v>
      </c>
    </row>
    <row r="117" spans="1:6" ht="198">
      <c r="A117" s="176" t="s">
        <v>204</v>
      </c>
      <c r="B117" s="172" t="s">
        <v>192</v>
      </c>
      <c r="C117" s="172" t="s">
        <v>422</v>
      </c>
      <c r="D117" s="173" t="str">
        <f>Instructions!C27</f>
        <v>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This category is limited to deposit that are covered by a deposit insurance scheme (e.g. CDIC). Only the outstanding balance at time of reporting must be populated, the periodic outflows are automatically calculated based on the prescribed run-off rates. Retail customers include retail deposits by a person and SBC deposits. Retail customers include retail deposits by a natural person and SBC deposits.</v>
      </c>
      <c r="E117" s="173" t="b">
        <f t="shared" si="2"/>
        <v>0</v>
      </c>
      <c r="F117" s="173" t="b">
        <f t="shared" si="3"/>
        <v>1</v>
      </c>
    </row>
    <row r="118" spans="1:6" ht="224.4">
      <c r="A118" s="176" t="s">
        <v>198</v>
      </c>
      <c r="B118" s="172" t="s">
        <v>199</v>
      </c>
      <c r="C118" s="172" t="s">
        <v>423</v>
      </c>
      <c r="D118" s="173" t="str">
        <f>Instructions!C28</f>
        <v>Retail deposits are defined as deposits placed with an institution by a natural person. Small business customers (SBC) are defined as those accounts managed as retail exposures and that are generally considered as having similar liquidity risk characteristics to retail accounts and where the total aggregated exposure from one small business customer is less than CAD $1.5 million. Only the outstanding balance at time of reporting must be populated, the periodic outflows are automatically calculated based on the prescribed run-off rates. This category includes deposits that are not covered by a deposit insurance scheme (e.g. amount in excess of coverage limit, product type not covered). 
Retail customers include retail deposits by a natural person and SBC deposits.</v>
      </c>
      <c r="E118" s="173" t="b">
        <f t="shared" si="2"/>
        <v>0</v>
      </c>
      <c r="F118" s="173" t="b">
        <f t="shared" si="3"/>
        <v>1</v>
      </c>
    </row>
    <row r="119" spans="1:6" ht="92.4">
      <c r="A119" s="176" t="s">
        <v>106</v>
      </c>
      <c r="B119" s="172" t="s">
        <v>176</v>
      </c>
      <c r="C119" s="172" t="s">
        <v>424</v>
      </c>
      <c r="D119" s="173" t="str">
        <f>Instructions!C29</f>
        <v>Brokered deposits are deposits that are sourced through a third-party, i.e. where the underlying customer does not directly place the deposit with the institution. Both insured and uninsured deposits are included. Only the outstanding balance at time of reporting must be populated, the periodic outflows are automatically calculated based on the prescribed run-off rates.</v>
      </c>
      <c r="E119" s="173" t="b">
        <f t="shared" si="2"/>
        <v>0</v>
      </c>
      <c r="F119" s="173" t="b">
        <f t="shared" si="3"/>
        <v>1</v>
      </c>
    </row>
    <row r="120" spans="1:6" ht="66">
      <c r="A120" s="176" t="s">
        <v>107</v>
      </c>
      <c r="B120" s="172" t="s">
        <v>177</v>
      </c>
      <c r="C120" s="172" t="s">
        <v>425</v>
      </c>
      <c r="D120" s="173" t="str">
        <f>Instructions!C30</f>
        <v>This category includes all demand deposits not included in the category above. Only the outstanding balance at time of reporting must be populated, the periodic outflows are automatically calculated based on the prescribed run-off rates.</v>
      </c>
      <c r="E120" s="173" t="b">
        <f t="shared" si="2"/>
        <v>0</v>
      </c>
      <c r="F120" s="173" t="b">
        <f t="shared" si="3"/>
        <v>1</v>
      </c>
    </row>
    <row r="121" spans="1:6" ht="26.4">
      <c r="A121" s="176" t="s">
        <v>108</v>
      </c>
      <c r="B121" s="172" t="s">
        <v>178</v>
      </c>
      <c r="C121" s="172" t="s">
        <v>426</v>
      </c>
      <c r="D121" s="173" t="str">
        <f>Instructions!C31</f>
        <v>Report interest payments from deposits, borrowing, and other funding sources in each period.</v>
      </c>
      <c r="E121" s="173" t="b">
        <f t="shared" si="2"/>
        <v>0</v>
      </c>
      <c r="F121" s="173" t="b">
        <f t="shared" si="3"/>
        <v>1</v>
      </c>
    </row>
    <row r="122" spans="1:6" ht="79.2">
      <c r="A122" s="176" t="s">
        <v>109</v>
      </c>
      <c r="B122" s="172" t="s">
        <v>179</v>
      </c>
      <c r="C122" s="172" t="s">
        <v>427</v>
      </c>
      <c r="D122" s="173" t="str">
        <f>Instructions!C32</f>
        <v>Include other cash outflows contractually due in each period. Provide an explanation in the "Comments" column. Extraordinary items and non-recuring items should be discussed with the institution's lead supervisor prior to including them in the template.</v>
      </c>
      <c r="E122" s="173" t="b">
        <f t="shared" si="2"/>
        <v>0</v>
      </c>
      <c r="F122" s="173" t="b">
        <f t="shared" si="3"/>
        <v>1</v>
      </c>
    </row>
    <row r="123" spans="1:6">
      <c r="A123" s="176" t="s">
        <v>66</v>
      </c>
      <c r="B123" s="172" t="s">
        <v>165</v>
      </c>
      <c r="C123" s="172" t="s">
        <v>428</v>
      </c>
      <c r="D123" s="173" t="str">
        <f>Instructions!B34</f>
        <v>Net cash flow and cumulative cash flow</v>
      </c>
      <c r="E123" s="173" t="b">
        <f t="shared" si="2"/>
        <v>0</v>
      </c>
      <c r="F123" s="173" t="b">
        <f t="shared" si="3"/>
        <v>1</v>
      </c>
    </row>
    <row r="124" spans="1:6">
      <c r="A124" s="176" t="s">
        <v>110</v>
      </c>
      <c r="B124" s="172" t="s">
        <v>140</v>
      </c>
      <c r="C124" s="172" t="s">
        <v>429</v>
      </c>
      <c r="D124" s="173" t="str">
        <f>Instructions!B35</f>
        <v>Net cash flows</v>
      </c>
      <c r="E124" s="173" t="b">
        <f t="shared" si="2"/>
        <v>0</v>
      </c>
      <c r="F124" s="173" t="b">
        <f t="shared" si="3"/>
        <v>1</v>
      </c>
    </row>
    <row r="125" spans="1:6">
      <c r="A125" s="176" t="s">
        <v>112</v>
      </c>
      <c r="B125" s="172" t="s">
        <v>180</v>
      </c>
      <c r="C125" s="172" t="s">
        <v>430</v>
      </c>
      <c r="D125" s="173" t="str">
        <f>Instructions!B36</f>
        <v>Liquid assets and net cash flows</v>
      </c>
      <c r="E125" s="173" t="b">
        <f t="shared" si="2"/>
        <v>0</v>
      </c>
      <c r="F125" s="173" t="b">
        <f t="shared" si="3"/>
        <v>1</v>
      </c>
    </row>
    <row r="126" spans="1:6" ht="39.6">
      <c r="A126" s="176" t="s">
        <v>111</v>
      </c>
      <c r="B126" s="172" t="s">
        <v>181</v>
      </c>
      <c r="C126" s="172" t="s">
        <v>431</v>
      </c>
      <c r="D126" s="173" t="str">
        <f>Instructions!C35</f>
        <v xml:space="preserve">Net cash flows equals the period's inflows minus outflows. This is an automated computation, not an input cell. </v>
      </c>
      <c r="E126" s="173" t="b">
        <f t="shared" si="2"/>
        <v>0</v>
      </c>
      <c r="F126" s="173" t="b">
        <f t="shared" si="3"/>
        <v>1</v>
      </c>
    </row>
    <row r="127" spans="1:6" ht="66">
      <c r="A127" s="176" t="s">
        <v>113</v>
      </c>
      <c r="B127" s="172" t="s">
        <v>182</v>
      </c>
      <c r="C127" s="172" t="s">
        <v>432</v>
      </c>
      <c r="D127" s="173" t="str">
        <f>Instructions!C36</f>
        <v xml:space="preserve">Liquid assets and net cash flows equals the beginning of period liquid assets adjusted for the period's s minus outflows. This is an automated computation, not an input cell. </v>
      </c>
      <c r="E127" s="173" t="b">
        <f t="shared" si="2"/>
        <v>0</v>
      </c>
      <c r="F127" s="173" t="b">
        <f t="shared" si="3"/>
        <v>1</v>
      </c>
    </row>
    <row r="128" spans="1:6">
      <c r="A128" s="180" t="s">
        <v>233</v>
      </c>
      <c r="B128" s="180" t="s">
        <v>234</v>
      </c>
      <c r="C128" s="172" t="s">
        <v>433</v>
      </c>
      <c r="D128" s="173" t="str">
        <f>Attestation!G5</f>
        <v>Confidential</v>
      </c>
      <c r="E128" s="173" t="b">
        <f t="shared" si="2"/>
        <v>0</v>
      </c>
      <c r="F128" s="173" t="b">
        <f t="shared" si="3"/>
        <v>1</v>
      </c>
    </row>
    <row r="129" spans="1:6" ht="26.4">
      <c r="A129" s="180" t="s">
        <v>235</v>
      </c>
      <c r="B129" s="180" t="s">
        <v>461</v>
      </c>
      <c r="C129" s="172" t="s">
        <v>434</v>
      </c>
      <c r="D129" s="173" t="str">
        <f>Attestation!A6</f>
        <v>Liquidity Adequacy Guideline</v>
      </c>
      <c r="E129" s="173" t="b">
        <f t="shared" si="2"/>
        <v>0</v>
      </c>
      <c r="F129" s="173" t="b">
        <f t="shared" si="3"/>
        <v>1</v>
      </c>
    </row>
    <row r="130" spans="1:6">
      <c r="A130" s="180" t="s">
        <v>301</v>
      </c>
      <c r="B130" s="180" t="s">
        <v>297</v>
      </c>
      <c r="C130" s="172" t="s">
        <v>435</v>
      </c>
      <c r="D130" s="173" t="str">
        <f>Attestation!A8</f>
        <v>Cash Flow Statement (CFS) metric</v>
      </c>
      <c r="E130" s="173" t="b">
        <f t="shared" si="2"/>
        <v>0</v>
      </c>
      <c r="F130" s="173" t="b">
        <f t="shared" si="3"/>
        <v>1</v>
      </c>
    </row>
    <row r="131" spans="1:6">
      <c r="A131" s="180" t="s">
        <v>232</v>
      </c>
      <c r="B131" s="180" t="s">
        <v>236</v>
      </c>
      <c r="C131" s="172" t="s">
        <v>436</v>
      </c>
      <c r="D131" s="173" t="str">
        <f>Attestation!A9</f>
        <v>Assurance Attestation</v>
      </c>
      <c r="E131" s="173" t="b">
        <f t="shared" ref="E131:E151" si="4">D131=A131</f>
        <v>0</v>
      </c>
      <c r="F131" s="173" t="b">
        <f t="shared" ref="F131:F151" si="5">D131=B131</f>
        <v>1</v>
      </c>
    </row>
    <row r="132" spans="1:6">
      <c r="A132" s="180" t="s">
        <v>237</v>
      </c>
      <c r="B132" s="180" t="s">
        <v>237</v>
      </c>
      <c r="C132" s="172" t="s">
        <v>437</v>
      </c>
      <c r="D132" s="173" t="str">
        <f>Attestation!A11</f>
        <v>Identification</v>
      </c>
      <c r="E132" s="173" t="b">
        <f t="shared" si="4"/>
        <v>1</v>
      </c>
      <c r="F132" s="173" t="b">
        <f t="shared" si="5"/>
        <v>1</v>
      </c>
    </row>
    <row r="133" spans="1:6">
      <c r="A133" s="180" t="s">
        <v>231</v>
      </c>
      <c r="B133" s="180" t="s">
        <v>238</v>
      </c>
      <c r="C133" s="172" t="s">
        <v>438</v>
      </c>
      <c r="D133" s="173" t="str">
        <f>Attestation!A12</f>
        <v>Financial Institution Name:</v>
      </c>
      <c r="E133" s="173" t="b">
        <f t="shared" si="4"/>
        <v>0</v>
      </c>
      <c r="F133" s="173" t="b">
        <f t="shared" si="5"/>
        <v>1</v>
      </c>
    </row>
    <row r="134" spans="1:6">
      <c r="A134" s="180" t="s">
        <v>230</v>
      </c>
      <c r="B134" s="180" t="s">
        <v>239</v>
      </c>
      <c r="C134" s="172" t="s">
        <v>439</v>
      </c>
      <c r="D134" s="173" t="str">
        <f>Attestation!A14</f>
        <v>Period Ending Date:</v>
      </c>
      <c r="E134" s="173" t="b">
        <f t="shared" si="4"/>
        <v>0</v>
      </c>
      <c r="F134" s="173" t="b">
        <f t="shared" si="5"/>
        <v>1</v>
      </c>
    </row>
    <row r="135" spans="1:6">
      <c r="A135" s="180" t="s">
        <v>229</v>
      </c>
      <c r="B135" s="180" t="s">
        <v>252</v>
      </c>
      <c r="C135" s="172" t="s">
        <v>440</v>
      </c>
      <c r="D135" s="173" t="str">
        <f>Attestation!A16</f>
        <v>Contact person:</v>
      </c>
      <c r="E135" s="173" t="b">
        <f t="shared" si="4"/>
        <v>0</v>
      </c>
      <c r="F135" s="173" t="b">
        <f t="shared" si="5"/>
        <v>1</v>
      </c>
    </row>
    <row r="136" spans="1:6">
      <c r="A136" s="180" t="s">
        <v>228</v>
      </c>
      <c r="B136" s="180" t="s">
        <v>240</v>
      </c>
      <c r="C136" s="172" t="s">
        <v>441</v>
      </c>
      <c r="D136" s="173" t="str">
        <f>Attestation!A17</f>
        <v xml:space="preserve">Name: </v>
      </c>
      <c r="E136" s="173" t="b">
        <f t="shared" si="4"/>
        <v>0</v>
      </c>
      <c r="F136" s="173" t="b">
        <f t="shared" si="5"/>
        <v>1</v>
      </c>
    </row>
    <row r="137" spans="1:6">
      <c r="A137" s="180" t="s">
        <v>227</v>
      </c>
      <c r="B137" s="180" t="s">
        <v>241</v>
      </c>
      <c r="C137" s="172" t="s">
        <v>442</v>
      </c>
      <c r="D137" s="173" t="str">
        <f>Attestation!A19</f>
        <v>Function:</v>
      </c>
      <c r="E137" s="173" t="b">
        <f t="shared" si="4"/>
        <v>0</v>
      </c>
      <c r="F137" s="173" t="b">
        <f t="shared" si="5"/>
        <v>1</v>
      </c>
    </row>
    <row r="138" spans="1:6">
      <c r="A138" s="180" t="s">
        <v>226</v>
      </c>
      <c r="B138" s="180" t="s">
        <v>242</v>
      </c>
      <c r="C138" s="172" t="s">
        <v>443</v>
      </c>
      <c r="D138" s="173" t="str">
        <f>Attestation!A21</f>
        <v xml:space="preserve">Telephone: </v>
      </c>
      <c r="E138" s="173" t="b">
        <f t="shared" si="4"/>
        <v>0</v>
      </c>
      <c r="F138" s="173" t="b">
        <f t="shared" si="5"/>
        <v>1</v>
      </c>
    </row>
    <row r="139" spans="1:6">
      <c r="A139" s="180" t="s">
        <v>225</v>
      </c>
      <c r="B139" s="180" t="s">
        <v>243</v>
      </c>
      <c r="C139" s="172" t="s">
        <v>444</v>
      </c>
      <c r="D139" s="173" t="str">
        <f>Attestation!F21</f>
        <v>Extension:</v>
      </c>
      <c r="E139" s="173" t="b">
        <f t="shared" si="4"/>
        <v>0</v>
      </c>
      <c r="F139" s="173" t="b">
        <f t="shared" si="5"/>
        <v>1</v>
      </c>
    </row>
    <row r="140" spans="1:6">
      <c r="A140" s="180" t="s">
        <v>224</v>
      </c>
      <c r="B140" s="180" t="s">
        <v>244</v>
      </c>
      <c r="C140" s="172" t="s">
        <v>445</v>
      </c>
      <c r="D140" s="173" t="str">
        <f>Attestation!A23</f>
        <v xml:space="preserve">Email: </v>
      </c>
      <c r="E140" s="173" t="b">
        <f t="shared" si="4"/>
        <v>0</v>
      </c>
      <c r="F140" s="173" t="b">
        <f t="shared" si="5"/>
        <v>1</v>
      </c>
    </row>
    <row r="141" spans="1:6">
      <c r="A141" s="180" t="s">
        <v>223</v>
      </c>
      <c r="B141" s="180" t="s">
        <v>245</v>
      </c>
      <c r="C141" s="172" t="s">
        <v>446</v>
      </c>
      <c r="D141" s="173" t="str">
        <f>Attestation!A25</f>
        <v>Designated Senior Management Attestation</v>
      </c>
      <c r="E141" s="173" t="b">
        <f t="shared" si="4"/>
        <v>0</v>
      </c>
      <c r="F141" s="173" t="b">
        <f t="shared" si="5"/>
        <v>1</v>
      </c>
    </row>
    <row r="142" spans="1:6" ht="92.4">
      <c r="A142" s="180" t="s">
        <v>459</v>
      </c>
      <c r="B142" s="180" t="s">
        <v>460</v>
      </c>
      <c r="C142" s="172" t="s">
        <v>447</v>
      </c>
      <c r="D142" s="173" t="str">
        <f>Attestation!A27</f>
        <v>I hereby confirm that I have read and understand Chapter 1 and Chapter 5 (section 5.7) of the Liquidity Adequacy Guideline and any relevant instructions issued by the Autorité des marchés financiers (the "AMF"), that the form is completed in accordance with these documents and that it is accurate and complete.</v>
      </c>
      <c r="E142" s="173" t="b">
        <f t="shared" si="4"/>
        <v>0</v>
      </c>
      <c r="F142" s="173" t="b">
        <f t="shared" si="5"/>
        <v>1</v>
      </c>
    </row>
    <row r="143" spans="1:6">
      <c r="A143" s="180" t="s">
        <v>205</v>
      </c>
      <c r="B143" s="180" t="s">
        <v>246</v>
      </c>
      <c r="C143" s="172" t="s">
        <v>448</v>
      </c>
      <c r="D143" s="173" t="str">
        <f>Attestation!A30</f>
        <v>Name</v>
      </c>
      <c r="E143" s="173" t="b">
        <f t="shared" si="4"/>
        <v>0</v>
      </c>
      <c r="F143" s="173" t="b">
        <f t="shared" si="5"/>
        <v>1</v>
      </c>
    </row>
    <row r="144" spans="1:6">
      <c r="A144" s="180" t="s">
        <v>221</v>
      </c>
      <c r="B144" s="180" t="s">
        <v>221</v>
      </c>
      <c r="C144" s="172" t="s">
        <v>449</v>
      </c>
      <c r="D144" s="173" t="str">
        <f>Attestation!F30</f>
        <v>Signature</v>
      </c>
      <c r="E144" s="173" t="b">
        <f t="shared" si="4"/>
        <v>1</v>
      </c>
      <c r="F144" s="173" t="b">
        <f t="shared" si="5"/>
        <v>1</v>
      </c>
    </row>
    <row r="145" spans="1:6" ht="26.4">
      <c r="A145" s="180" t="s">
        <v>303</v>
      </c>
      <c r="B145" s="180" t="s">
        <v>247</v>
      </c>
      <c r="C145" s="172" t="s">
        <v>450</v>
      </c>
      <c r="D145" s="173" t="str">
        <f>Attestation!A32</f>
        <v>Opinion of Internal Auditor (to be signed at a minimum once every three years)</v>
      </c>
      <c r="E145" s="173" t="b">
        <f t="shared" si="4"/>
        <v>0</v>
      </c>
      <c r="F145" s="173" t="b">
        <f t="shared" si="5"/>
        <v>1</v>
      </c>
    </row>
    <row r="146" spans="1:6" ht="92.4">
      <c r="A146" s="180" t="s">
        <v>251</v>
      </c>
      <c r="B146" s="180" t="s">
        <v>300</v>
      </c>
      <c r="C146" s="172" t="s">
        <v>451</v>
      </c>
      <c r="D146" s="173" t="str">
        <f>Attestation!A34</f>
        <v>I have reviewed the effectiveness of the processes and internal controls in place for the CFS form, including the related systems, and the monitoring of compliance with the applicable models to the financial institution. In my opinion, the processes and internal controls in place as of the date below, are operating as designed and are effective in ensuring the completeness and accuracy of the form.</v>
      </c>
      <c r="E146" s="173" t="b">
        <f t="shared" si="4"/>
        <v>0</v>
      </c>
      <c r="F146" s="173" t="b">
        <f t="shared" si="5"/>
        <v>1</v>
      </c>
    </row>
    <row r="147" spans="1:6">
      <c r="A147" s="180" t="s">
        <v>249</v>
      </c>
      <c r="B147" s="180" t="s">
        <v>250</v>
      </c>
      <c r="C147" s="172" t="s">
        <v>452</v>
      </c>
      <c r="D147" s="173" t="str">
        <f>Attestation!A36</f>
        <v>Internal Audit Date</v>
      </c>
      <c r="E147" s="173" t="b">
        <f t="shared" si="4"/>
        <v>0</v>
      </c>
      <c r="F147" s="173" t="b">
        <f t="shared" si="5"/>
        <v>1</v>
      </c>
    </row>
    <row r="148" spans="1:6">
      <c r="A148" s="180" t="s">
        <v>222</v>
      </c>
      <c r="B148" s="180" t="s">
        <v>248</v>
      </c>
      <c r="C148" s="172" t="s">
        <v>453</v>
      </c>
      <c r="D148" s="173" t="str">
        <f>Attestation!A38</f>
        <v>Internal Auditor</v>
      </c>
      <c r="E148" s="173" t="b">
        <f t="shared" si="4"/>
        <v>0</v>
      </c>
      <c r="F148" s="173" t="b">
        <f t="shared" si="5"/>
        <v>1</v>
      </c>
    </row>
    <row r="149" spans="1:6">
      <c r="A149" s="180" t="s">
        <v>205</v>
      </c>
      <c r="B149" s="180" t="s">
        <v>246</v>
      </c>
      <c r="C149" s="172" t="s">
        <v>454</v>
      </c>
      <c r="D149" s="173" t="str">
        <f>Attestation!A41</f>
        <v>Name</v>
      </c>
      <c r="E149" s="173" t="b">
        <f t="shared" si="4"/>
        <v>0</v>
      </c>
      <c r="F149" s="173" t="b">
        <f t="shared" si="5"/>
        <v>1</v>
      </c>
    </row>
    <row r="150" spans="1:6">
      <c r="A150" s="180" t="s">
        <v>221</v>
      </c>
      <c r="B150" s="180" t="s">
        <v>221</v>
      </c>
      <c r="C150" s="172" t="s">
        <v>455</v>
      </c>
      <c r="D150" s="173" t="str">
        <f>Attestation!F41</f>
        <v>Signature</v>
      </c>
      <c r="E150" s="173" t="b">
        <f t="shared" si="4"/>
        <v>1</v>
      </c>
      <c r="F150" s="173" t="b">
        <f t="shared" si="5"/>
        <v>1</v>
      </c>
    </row>
    <row r="151" spans="1:6" ht="39.6">
      <c r="A151" s="172" t="s">
        <v>253</v>
      </c>
      <c r="B151" s="172" t="s">
        <v>298</v>
      </c>
      <c r="C151" s="172" t="s">
        <v>456</v>
      </c>
      <c r="D151" s="173" t="str">
        <f>Attestation!A44</f>
        <v>The financial institution's designated senior management representative must not be directly involved in preparing the CFS form.</v>
      </c>
      <c r="E151" s="173" t="b">
        <f t="shared" si="4"/>
        <v>0</v>
      </c>
      <c r="F151" s="173" t="b">
        <f t="shared" si="5"/>
        <v>1</v>
      </c>
    </row>
  </sheetData>
  <sheetProtection algorithmName="SHA-512" hashValue="xNxQNW2FmRrepHtRZjJoaXSFyVvM7m4bNXDu9CfE7lxNY3tmdozmS6n8POBg+AOMX8wkxVSiZyhBT07OGwl6jQ==" saltValue="aWzYS4DQoJ3iwQPHAyyO0w==" spinCount="100000" sheet="1" objects="1" scenarios="1" formatColumns="0" formatRows="0" selectLockedCells="1"/>
  <autoFilter ref="A1:F1" xr:uid="{00000000-0009-0000-0000-000004000000}"/>
  <pageMargins left="0.75" right="0.75" top="1" bottom="1" header="0.5" footer="0.5"/>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DAE48BE66589458AB840DD0EDDDD8A" ma:contentTypeVersion="13" ma:contentTypeDescription="Crée un document." ma:contentTypeScope="" ma:versionID="fd29a142250a43905ff423435384b23e">
  <xsd:schema xmlns:xsd="http://www.w3.org/2001/XMLSchema" xmlns:xs="http://www.w3.org/2001/XMLSchema" xmlns:p="http://schemas.microsoft.com/office/2006/metadata/properties" xmlns:ns2="0ab4d0b0-81c9-496c-a6f8-8a0e74a7f3b9" xmlns:ns3="937acfcf-2433-4dc7-8dd3-98a5d50c96bf" xmlns:ns4="e5565267-56e4-4614-99d0-029fabe78f55" targetNamespace="http://schemas.microsoft.com/office/2006/metadata/properties" ma:root="true" ma:fieldsID="0bd2d7788060ea68639510e3a7098a00" ns2:_="" ns3:_="" ns4:_="">
    <xsd:import namespace="0ab4d0b0-81c9-496c-a6f8-8a0e74a7f3b9"/>
    <xsd:import namespace="937acfcf-2433-4dc7-8dd3-98a5d50c96bf"/>
    <xsd:import namespace="e5565267-56e4-4614-99d0-029fabe78f55"/>
    <xsd:element name="properties">
      <xsd:complexType>
        <xsd:sequence>
          <xsd:element name="documentManagement">
            <xsd:complexType>
              <xsd:all>
                <xsd:element ref="ns2:PJDDocLieBK" minOccurs="0"/>
                <xsd:element ref="ns2:_fd_parent_temp" minOccurs="0"/>
                <xsd:element ref="ns3:PJDDocLie" minOccurs="0"/>
                <xsd:element ref="ns3:DSDemandeArchiver" minOccurs="0"/>
                <xsd:element ref="ns4:SharedWithUsers" minOccurs="0"/>
                <xsd:element ref="ns4: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ab4d0b0-81c9-496c-a6f8-8a0e74a7f3b9" elementFormDefault="qualified">
    <xsd:import namespace="http://schemas.microsoft.com/office/2006/documentManagement/types"/>
    <xsd:import namespace="http://schemas.microsoft.com/office/infopath/2007/PartnerControls"/>
    <xsd:element name="PJDDocLieBK" ma:index="8" nillable="true" ma:displayName="PJDDocLieBK" ma:indexed="true" ma:internalName="PJDDocLieBK">
      <xsd:simpleType>
        <xsd:restriction base="dms:Text">
          <xsd:maxLength value="255"/>
        </xsd:restriction>
      </xsd:simpleType>
    </xsd:element>
    <xsd:element name="_fd_parent_temp" ma:index="9" nillable="true" ma:displayName="_fd_parent_temp" ma:hidden="true" ma:indexed="true" ma:internalName="_fd_parent_temp">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37acfcf-2433-4dc7-8dd3-98a5d50c96bf" elementFormDefault="qualified">
    <xsd:import namespace="http://schemas.microsoft.com/office/2006/documentManagement/types"/>
    <xsd:import namespace="http://schemas.microsoft.com/office/infopath/2007/PartnerControls"/>
    <xsd:element name="PJDDocLie" ma:index="10" nillable="true" ma:displayName="Pièces jointes liées" ma:indexed="true" ma:list="{c2dba245-1308-4802-bef5-c91d0b753676}" ma:internalName="PJDDocLie" ma:showField="DSNumeroID">
      <xsd:simpleType>
        <xsd:restriction base="dms:Lookup"/>
      </xsd:simpleType>
    </xsd:element>
    <xsd:element name="DSDemandeArchiver" ma:index="11" nillable="true" ma:displayName="Archiver" ma:default="0" ma:indexed="true" ma:internalName="DSDemandeArchiver">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e5565267-56e4-4614-99d0-029fabe78f55" elementFormDefault="qualified">
    <xsd:import namespace="http://schemas.microsoft.com/office/2006/documentManagement/types"/>
    <xsd:import namespace="http://schemas.microsoft.com/office/infopath/2007/PartnerControls"/>
    <xsd:element name="SharedWithUsers" ma:index="12"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Partagé avec dé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JDDocLie xmlns="937acfcf-2433-4dc7-8dd3-98a5d50c96bf">9136</PJDDocLie>
    <_fd_parent_temp xmlns="0ab4d0b0-81c9-496c-a6f8-8a0e74a7f3b9" xsi:nil="true"/>
    <DSDemandeArchiver xmlns="937acfcf-2433-4dc7-8dd3-98a5d50c96bf">false</DSDemandeArchiver>
    <PJDDocLieBK xmlns="0ab4d0b0-81c9-496c-a6f8-8a0e74a7f3b9">12252</PJDDocLieBK>
  </documentManagement>
</p:properties>
</file>

<file path=customXml/item4.xml><?xml version="1.0" encoding="utf-8"?>
<?mso-contentType ?>
<FormUrls xmlns="http://schemas.microsoft.com/sharepoint/v3/contenttype/forms/url">
  <Edit>~list/Forms/fd_Document_Edit.aspx</Edit>
</FormUrls>
</file>

<file path=customXml/itemProps1.xml><?xml version="1.0" encoding="utf-8"?>
<ds:datastoreItem xmlns:ds="http://schemas.openxmlformats.org/officeDocument/2006/customXml" ds:itemID="{D3DCA9E9-ABF4-4368-B16C-ED28727E1B65}"/>
</file>

<file path=customXml/itemProps2.xml><?xml version="1.0" encoding="utf-8"?>
<ds:datastoreItem xmlns:ds="http://schemas.openxmlformats.org/officeDocument/2006/customXml" ds:itemID="{0ED50250-02BD-4C6A-B67E-90E4F541A4D2}">
  <ds:schemaRefs>
    <ds:schemaRef ds:uri="http://schemas.microsoft.com/sharepoint/v3/contenttype/forms"/>
  </ds:schemaRefs>
</ds:datastoreItem>
</file>

<file path=customXml/itemProps3.xml><?xml version="1.0" encoding="utf-8"?>
<ds:datastoreItem xmlns:ds="http://schemas.openxmlformats.org/officeDocument/2006/customXml" ds:itemID="{72E34AED-B905-4B8D-9112-C1D11D2D8793}">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4.xml><?xml version="1.0" encoding="utf-8"?>
<ds:datastoreItem xmlns:ds="http://schemas.openxmlformats.org/officeDocument/2006/customXml" ds:itemID="{BE520E20-7D4C-4C96-9F73-893A4C63F373}"/>
</file>

<file path=docProps/app.xml><?xml version="1.0" encoding="utf-8"?>
<Properties xmlns="http://schemas.openxmlformats.org/officeDocument/2006/extended-properties" xmlns:vt="http://schemas.openxmlformats.org/officeDocument/2006/docPropsVTypes">
  <Template/>
  <Application>Microsoft Excel</Application>
  <DocSecurity>0</DocSecurity>
  <ScaleCrop>false</ScaleCrop>
  <HeadingPairs>
    <vt:vector size="4" baseType="variant">
      <vt:variant>
        <vt:lpstr>Feuilles de calcul</vt:lpstr>
      </vt:variant>
      <vt:variant>
        <vt:i4>5</vt:i4>
      </vt:variant>
      <vt:variant>
        <vt:lpstr>Plages nommées</vt:lpstr>
      </vt:variant>
      <vt:variant>
        <vt:i4>4</vt:i4>
      </vt:variant>
    </vt:vector>
  </HeadingPairs>
  <TitlesOfParts>
    <vt:vector size="9" baseType="lpstr">
      <vt:lpstr>Page titre</vt:lpstr>
      <vt:lpstr>Attestation</vt:lpstr>
      <vt:lpstr>100</vt:lpstr>
      <vt:lpstr>Instructions</vt:lpstr>
      <vt:lpstr>Match_Trad</vt:lpstr>
      <vt:lpstr>LANGUE_FR_ENG</vt:lpstr>
      <vt:lpstr>LangueENG</vt:lpstr>
      <vt:lpstr>LangueFR</vt:lpstr>
      <vt:lpstr>'Page titre'!Zone_d_impression</vt:lpstr>
    </vt:vector>
  </TitlesOfParts>
  <Manager/>
  <Company>L'Autorité des marchés financiers</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cash flow statement metric</dc:title>
  <dc:subject/>
  <dc:creator>J.R.</dc:creator>
  <cp:keywords/>
  <dc:description/>
  <dcterms:created xsi:type="dcterms:W3CDTF">2016-10-31T19:10:27Z</dcterms:created>
  <dcterms:modified xsi:type="dcterms:W3CDTF">2025-05-28T19:27:48Z</dcterms:modified>
  <cp:category>cash flow, statement, metric</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de du formulaire">
    <vt:lpwstr>EFT</vt:lpwstr>
  </property>
  <property fmtid="{D5CDD505-2E9C-101B-9397-08002B2CF9AE}" pid="3" name="Version du formulaire">
    <vt:lpwstr>2.00</vt:lpwstr>
  </property>
  <property fmtid="{D5CDD505-2E9C-101B-9397-08002B2CF9AE}" pid="4" name="ContentTypeId">
    <vt:lpwstr>0x01010060DAE48BE66589458AB840DD0EDDDD8A</vt:lpwstr>
  </property>
</Properties>
</file>